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5" r:id="rId3"/>
    <p:sldId id="297" r:id="rId4"/>
    <p:sldId id="301" r:id="rId5"/>
    <p:sldId id="299" r:id="rId6"/>
    <p:sldId id="265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EBE"/>
    <a:srgbClr val="0C344C"/>
    <a:srgbClr val="6F878C"/>
    <a:srgbClr val="D80F79"/>
    <a:srgbClr val="19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4" autoAdjust="0"/>
  </p:normalViewPr>
  <p:slideViewPr>
    <p:cSldViewPr snapToGrid="0" showGuides="1">
      <p:cViewPr varScale="1">
        <p:scale>
          <a:sx n="114" d="100"/>
          <a:sy n="114" d="100"/>
        </p:scale>
        <p:origin x="534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89"/>
          <a:stretch/>
        </p:blipFill>
        <p:spPr>
          <a:xfrm>
            <a:off x="-10633" y="-25897"/>
            <a:ext cx="12216810" cy="6883896"/>
          </a:xfrm>
          <a:prstGeom prst="rect">
            <a:avLst/>
          </a:prstGeom>
        </p:spPr>
      </p:pic>
      <p:sp>
        <p:nvSpPr>
          <p:cNvPr id="28" name="Rectangle 26"/>
          <p:cNvSpPr/>
          <p:nvPr userDrawn="1"/>
        </p:nvSpPr>
        <p:spPr>
          <a:xfrm>
            <a:off x="-9525" y="-25897"/>
            <a:ext cx="12192000" cy="68838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75121" y="262418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32696" y="146415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98845" y="-10634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77565" y="-9045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-10633" y="3316999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79541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303265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00424" y="633299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Администрация муниципального образования город Краснодар</a:t>
            </a:r>
          </a:p>
          <a:p>
            <a:r>
              <a:rPr lang="ru-RU" sz="105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Управление</a:t>
            </a:r>
            <a:r>
              <a:rPr lang="ru-RU" sz="1050" baseline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экономики</a:t>
            </a:r>
            <a:endParaRPr lang="ru-RU" sz="11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15725" y="6394547"/>
            <a:ext cx="552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E6A9FDC2-2F63-4C5F-89F7-7A78A3515E8C}" type="slidenum">
              <a:rPr lang="ru-RU" sz="1400" b="0" smtClean="0">
                <a:solidFill>
                  <a:schemeClr val="tx1"/>
                </a:solidFill>
                <a:latin typeface="HelveticaNeueCyr" panose="02000503040000020004" pitchFamily="2" charset="-52"/>
              </a:rPr>
              <a:pPr algn="ctr"/>
              <a:t>‹#›</a:t>
            </a:fld>
            <a:endParaRPr lang="ru-RU" sz="1800" b="0" dirty="0">
              <a:solidFill>
                <a:schemeClr val="tx1"/>
              </a:solidFill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87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ld.bankrot.fedresurs.ru/MessageWindow.aspx?ID=48B1717E75B890492B5412655732C2FA" TargetMode="External"/><Relationship Id="rId2" Type="http://schemas.openxmlformats.org/officeDocument/2006/relationships/hyperlink" Target="https://electro-torgi.ru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400" y="731962"/>
            <a:ext cx="7035800" cy="2209799"/>
          </a:xfrm>
        </p:spPr>
        <p:txBody>
          <a:bodyPr/>
          <a:lstStyle/>
          <a:p>
            <a:r>
              <a:rPr lang="ru-RU" dirty="0"/>
              <a:t>Имущественный комплекс теплоснабжения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225" y="3216167"/>
            <a:ext cx="7897042" cy="2075500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принадлежащий МУП совхоз «Прогресс» </a:t>
            </a:r>
          </a:p>
          <a:p>
            <a:r>
              <a:rPr lang="ru-RU" dirty="0">
                <a:latin typeface="+mj-lt"/>
              </a:rPr>
              <a:t>города Краснодара </a:t>
            </a:r>
          </a:p>
          <a:p>
            <a:pPr>
              <a:spcBef>
                <a:spcPts val="1800"/>
              </a:spcBef>
            </a:pPr>
            <a:r>
              <a:rPr lang="ru-RU" dirty="0">
                <a:latin typeface="+mj-lt"/>
              </a:rPr>
              <a:t>ИНН 2311030611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135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73"/>
          <p:cNvSpPr/>
          <p:nvPr/>
        </p:nvSpPr>
        <p:spPr>
          <a:xfrm rot="18900000">
            <a:off x="6816447" y="500593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9788" y="688975"/>
            <a:ext cx="989594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В отношении МУП совхоз «Прогресс» города Краснодара</a:t>
            </a:r>
          </a:p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02.06.2017 открыто конкурсное производство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955552"/>
            <a:ext cx="4936530" cy="3765366"/>
          </a:xfrm>
          <a:prstGeom prst="rect">
            <a:avLst/>
          </a:prstGeom>
        </p:spPr>
      </p:pic>
      <p:sp>
        <p:nvSpPr>
          <p:cNvPr id="11" name="TextBox 25"/>
          <p:cNvSpPr txBox="1"/>
          <p:nvPr/>
        </p:nvSpPr>
        <p:spPr>
          <a:xfrm>
            <a:off x="7631162" y="4798513"/>
            <a:ext cx="3375473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350031, РФ, Краснодарский край, г. Краснодар, посёлок Березовый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7630436" y="3813883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Основной вид деятельности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7631162" y="3530031"/>
            <a:ext cx="357020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Сбор и обработка сточных вод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630436" y="2545401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Конкурсный управляющий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631163" y="2261549"/>
            <a:ext cx="379034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Беликов Анатолий Петрович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50"/>
          <p:cNvSpPr/>
          <p:nvPr/>
        </p:nvSpPr>
        <p:spPr>
          <a:xfrm rot="2700000">
            <a:off x="6367538" y="4887690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sp>
        <p:nvSpPr>
          <p:cNvPr id="20" name="Rectangle: Rounded Corners 73"/>
          <p:cNvSpPr/>
          <p:nvPr/>
        </p:nvSpPr>
        <p:spPr>
          <a:xfrm rot="18900000">
            <a:off x="6816445" y="3580140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50"/>
          <p:cNvSpPr/>
          <p:nvPr/>
        </p:nvSpPr>
        <p:spPr>
          <a:xfrm rot="2700000">
            <a:off x="6337020" y="3493101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23" y="3537252"/>
            <a:ext cx="426463" cy="426463"/>
          </a:xfrm>
          <a:prstGeom prst="rect">
            <a:avLst/>
          </a:prstGeom>
        </p:spPr>
      </p:pic>
      <p:sp>
        <p:nvSpPr>
          <p:cNvPr id="23" name="Rectangle: Rounded Corners 73"/>
          <p:cNvSpPr/>
          <p:nvPr/>
        </p:nvSpPr>
        <p:spPr>
          <a:xfrm rot="18900000">
            <a:off x="6816446" y="231396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50"/>
          <p:cNvSpPr/>
          <p:nvPr/>
        </p:nvSpPr>
        <p:spPr>
          <a:xfrm rot="2700000">
            <a:off x="6337019" y="2180332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788" y="482569"/>
            <a:ext cx="1047367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rgbClr val="0C344C"/>
                </a:solidFill>
                <a:latin typeface="+mj-lt"/>
              </a:rPr>
              <a:t>Имущественный комплекс теплоснабжения, расположенный по адресу: г. Краснодар, пос. 1-е отделение свинооткормочного хозяйства «Прогресс», </a:t>
            </a:r>
          </a:p>
          <a:p>
            <a:r>
              <a:rPr lang="ru-RU" sz="2800" b="1" dirty="0">
                <a:solidFill>
                  <a:srgbClr val="0C344C"/>
                </a:solidFill>
                <a:latin typeface="+mj-lt"/>
              </a:rPr>
              <a:t>дом 7/1</a:t>
            </a:r>
            <a:endParaRPr lang="en-US" sz="2800" b="1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39788" y="2206119"/>
            <a:ext cx="11128094" cy="5220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latin typeface="+mj-lt"/>
                <a:cs typeface="Times New Roman" pitchFamily="18" charset="0"/>
              </a:rPr>
              <a:t>Комплекс непосредственно используется для производства услуг в условиях естественной монополии - подачи тепловой энергии и включает: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latin typeface="+mj-lt"/>
                <a:cs typeface="Times New Roman" pitchFamily="18" charset="0"/>
              </a:rPr>
              <a:t>Клапан газовый электромагнитный фланцевый;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latin typeface="+mj-lt"/>
                <a:cs typeface="Times New Roman" pitchFamily="18" charset="0"/>
              </a:rPr>
              <a:t>Клапан газовый электромагнитный фланцевый ВН </a:t>
            </a:r>
            <a:r>
              <a:rPr lang="ru-RU" sz="1600" dirty="0" err="1">
                <a:latin typeface="+mj-lt"/>
                <a:cs typeface="Times New Roman" pitchFamily="18" charset="0"/>
              </a:rPr>
              <a:t>ВН</a:t>
            </a:r>
            <a:r>
              <a:rPr lang="ru-RU" sz="1600" dirty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latin typeface="+mj-lt"/>
                <a:cs typeface="Times New Roman" pitchFamily="18" charset="0"/>
              </a:rPr>
              <a:t>Котельная литер </a:t>
            </a:r>
            <a:r>
              <a:rPr lang="en-US" sz="1600" dirty="0">
                <a:latin typeface="+mj-lt"/>
                <a:cs typeface="Times New Roman" pitchFamily="18" charset="0"/>
              </a:rPr>
              <a:t>I</a:t>
            </a:r>
            <a:r>
              <a:rPr lang="ru-RU" sz="1600" dirty="0">
                <a:latin typeface="+mj-lt"/>
                <a:cs typeface="Times New Roman" pitchFamily="18" charset="0"/>
              </a:rPr>
              <a:t>Б, 1975 </a:t>
            </a:r>
            <a:r>
              <a:rPr lang="ru-RU" sz="1600" dirty="0" err="1">
                <a:latin typeface="+mj-lt"/>
                <a:cs typeface="Times New Roman" pitchFamily="18" charset="0"/>
              </a:rPr>
              <a:t>г.п</a:t>
            </a:r>
            <a:r>
              <a:rPr lang="ru-RU" sz="1600" dirty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latin typeface="+mj-lt"/>
                <a:cs typeface="Times New Roman" pitchFamily="18" charset="0"/>
              </a:rPr>
              <a:t>Котел АВ-4, 1998 </a:t>
            </a:r>
            <a:r>
              <a:rPr lang="ru-RU" sz="1600" dirty="0" err="1">
                <a:latin typeface="+mj-lt"/>
                <a:cs typeface="Times New Roman" pitchFamily="18" charset="0"/>
              </a:rPr>
              <a:t>г.в</a:t>
            </a:r>
            <a:r>
              <a:rPr lang="ru-RU" sz="1600" dirty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latin typeface="+mj-lt"/>
                <a:cs typeface="Times New Roman" pitchFamily="18" charset="0"/>
              </a:rPr>
              <a:t>котел малый КВЖ-5-118, 1998 </a:t>
            </a:r>
            <a:r>
              <a:rPr lang="ru-RU" sz="1600" dirty="0" err="1">
                <a:latin typeface="+mj-lt"/>
                <a:cs typeface="Times New Roman" pitchFamily="18" charset="0"/>
              </a:rPr>
              <a:t>г.в</a:t>
            </a:r>
            <a:r>
              <a:rPr lang="ru-RU" sz="1600" dirty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latin typeface="+mj-lt"/>
                <a:cs typeface="Times New Roman" pitchFamily="18" charset="0"/>
              </a:rPr>
              <a:t>Насос ЭЦВ-8-25-100, 2017 </a:t>
            </a:r>
            <a:r>
              <a:rPr lang="ru-RU" sz="1600" dirty="0" err="1">
                <a:latin typeface="+mj-lt"/>
                <a:cs typeface="Times New Roman" pitchFamily="18" charset="0"/>
              </a:rPr>
              <a:t>г.в</a:t>
            </a:r>
            <a:r>
              <a:rPr lang="ru-RU" sz="1600" dirty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latin typeface="+mj-lt"/>
                <a:cs typeface="Times New Roman" pitchFamily="18" charset="0"/>
              </a:rPr>
              <a:t>Насос КМ 100-65 20 с/</a:t>
            </a:r>
            <a:r>
              <a:rPr lang="ru-RU" sz="1600" dirty="0" err="1">
                <a:latin typeface="+mj-lt"/>
                <a:cs typeface="Times New Roman" pitchFamily="18" charset="0"/>
              </a:rPr>
              <a:t>дв</a:t>
            </a:r>
            <a:r>
              <a:rPr lang="ru-RU" sz="1600" dirty="0">
                <a:latin typeface="+mj-lt"/>
                <a:cs typeface="Times New Roman" pitchFamily="18" charset="0"/>
              </a:rPr>
              <a:t>. 30кВт;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latin typeface="+mj-lt"/>
                <a:cs typeface="Times New Roman" pitchFamily="18" charset="0"/>
              </a:rPr>
              <a:t>Насосная литер под/Г 42, 1971 </a:t>
            </a:r>
            <a:r>
              <a:rPr lang="ru-RU" sz="1600" dirty="0" err="1">
                <a:latin typeface="+mj-lt"/>
                <a:cs typeface="Times New Roman" pitchFamily="18" charset="0"/>
              </a:rPr>
              <a:t>г.в</a:t>
            </a:r>
            <a:r>
              <a:rPr lang="ru-RU" sz="1600" dirty="0">
                <a:latin typeface="+mj-lt"/>
                <a:cs typeface="Times New Roman" pitchFamily="18" charset="0"/>
              </a:rPr>
              <a:t>.;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Резервуары на 50 м</a:t>
            </a:r>
            <a:r>
              <a:rPr lang="ru-RU" baseline="300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3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, 1962 </a:t>
            </a:r>
            <a:r>
              <a:rPr lang="ru-RU" sz="1600" dirty="0" err="1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г.в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;</a:t>
            </a:r>
          </a:p>
          <a:p>
            <a:pPr>
              <a:spcAft>
                <a:spcPts val="1000"/>
              </a:spcAft>
            </a:pPr>
            <a:endParaRPr lang="ru-RU" sz="1600" dirty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7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19953" y="482568"/>
            <a:ext cx="10618016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Резервуары на 50 м</a:t>
            </a:r>
            <a:r>
              <a:rPr lang="ru-RU" baseline="300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3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, 1980 </a:t>
            </a:r>
            <a:r>
              <a:rPr lang="ru-RU" sz="1600" dirty="0" err="1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г.в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latin typeface="+mj-lt"/>
                <a:cs typeface="Times New Roman" pitchFamily="18" charset="0"/>
              </a:rPr>
              <a:t>Тепловые сети, 2001 </a:t>
            </a:r>
            <a:r>
              <a:rPr lang="ru-RU" sz="1600" dirty="0" err="1">
                <a:latin typeface="+mj-lt"/>
                <a:cs typeface="Times New Roman" pitchFamily="18" charset="0"/>
              </a:rPr>
              <a:t>г.в</a:t>
            </a:r>
            <a:r>
              <a:rPr lang="ru-RU" sz="1600" dirty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latin typeface="+mj-lt"/>
                <a:cs typeface="Times New Roman" pitchFamily="18" charset="0"/>
              </a:rPr>
              <a:t>Теплотрасса, 1990 </a:t>
            </a:r>
            <a:r>
              <a:rPr lang="ru-RU" sz="1600" dirty="0" err="1">
                <a:latin typeface="+mj-lt"/>
                <a:cs typeface="Times New Roman" pitchFamily="18" charset="0"/>
              </a:rPr>
              <a:t>г.в</a:t>
            </a:r>
            <a:r>
              <a:rPr lang="ru-RU" sz="1600" dirty="0">
                <a:latin typeface="+mj-lt"/>
                <a:cs typeface="Times New Roman" pitchFamily="18" charset="0"/>
              </a:rPr>
              <a:t>.;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latin typeface="+mj-lt"/>
                <a:cs typeface="Times New Roman" pitchFamily="18" charset="0"/>
              </a:rPr>
              <a:t>Установка умягчения непрерывного действия, 2018 </a:t>
            </a:r>
            <a:r>
              <a:rPr lang="ru-RU" sz="1600" dirty="0" err="1">
                <a:latin typeface="+mj-lt"/>
                <a:cs typeface="Times New Roman" pitchFamily="18" charset="0"/>
              </a:rPr>
              <a:t>г.в</a:t>
            </a:r>
            <a:r>
              <a:rPr lang="ru-RU" sz="1600" dirty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latin typeface="+mj-lt"/>
                <a:cs typeface="Times New Roman" pitchFamily="18" charset="0"/>
              </a:rPr>
              <a:t>Шкаф </a:t>
            </a:r>
            <a:r>
              <a:rPr lang="ru-RU" sz="1600" dirty="0" err="1">
                <a:latin typeface="+mj-lt"/>
                <a:cs typeface="Times New Roman" pitchFamily="18" charset="0"/>
              </a:rPr>
              <a:t>автом</a:t>
            </a:r>
            <a:r>
              <a:rPr lang="ru-RU" sz="1600" dirty="0">
                <a:latin typeface="+mj-lt"/>
                <a:cs typeface="Times New Roman" pitchFamily="18" charset="0"/>
              </a:rPr>
              <a:t> управления ШУКС – 10, 2004 </a:t>
            </a:r>
            <a:r>
              <a:rPr lang="ru-RU" sz="1600" dirty="0" err="1">
                <a:latin typeface="+mj-lt"/>
                <a:cs typeface="Times New Roman" pitchFamily="18" charset="0"/>
              </a:rPr>
              <a:t>г.в</a:t>
            </a:r>
            <a:r>
              <a:rPr lang="ru-RU" sz="1600" dirty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latin typeface="+mj-lt"/>
                <a:cs typeface="Times New Roman" pitchFamily="18" charset="0"/>
              </a:rPr>
              <a:t>Двигатель асинхронный </a:t>
            </a:r>
            <a:r>
              <a:rPr lang="ru-RU" sz="1600" dirty="0" err="1">
                <a:latin typeface="+mj-lt"/>
                <a:cs typeface="Times New Roman" pitchFamily="18" charset="0"/>
              </a:rPr>
              <a:t>подпиточный</a:t>
            </a:r>
            <a:r>
              <a:rPr lang="ru-RU" sz="1600" dirty="0">
                <a:latin typeface="+mj-lt"/>
                <a:cs typeface="Times New Roman" pitchFamily="18" charset="0"/>
              </a:rPr>
              <a:t> для котлов, 2002 </a:t>
            </a:r>
            <a:r>
              <a:rPr lang="ru-RU" sz="1600" dirty="0" err="1">
                <a:latin typeface="+mj-lt"/>
                <a:cs typeface="Times New Roman" pitchFamily="18" charset="0"/>
              </a:rPr>
              <a:t>г.в</a:t>
            </a:r>
            <a:r>
              <a:rPr lang="ru-RU" sz="1600" dirty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latin typeface="+mj-lt"/>
                <a:cs typeface="Times New Roman" pitchFamily="18" charset="0"/>
              </a:rPr>
              <a:t>Генератор </a:t>
            </a:r>
            <a:r>
              <a:rPr lang="en-US" sz="1600" dirty="0">
                <a:latin typeface="+mj-lt"/>
                <a:cs typeface="Times New Roman" pitchFamily="18" charset="0"/>
              </a:rPr>
              <a:t>ENERGY,</a:t>
            </a:r>
            <a:r>
              <a:rPr lang="ru-RU" sz="1600" dirty="0">
                <a:latin typeface="+mj-lt"/>
                <a:cs typeface="Times New Roman" pitchFamily="18" charset="0"/>
              </a:rPr>
              <a:t> 1993 </a:t>
            </a:r>
            <a:r>
              <a:rPr lang="ru-RU" sz="1600" dirty="0" err="1">
                <a:latin typeface="+mj-lt"/>
                <a:cs typeface="Times New Roman" pitchFamily="18" charset="0"/>
              </a:rPr>
              <a:t>г.в</a:t>
            </a:r>
            <a:r>
              <a:rPr lang="ru-RU" sz="1600" dirty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latin typeface="+mj-lt"/>
                <a:cs typeface="Times New Roman" pitchFamily="18" charset="0"/>
              </a:rPr>
              <a:t>Двигатель асинхронный, 2002 </a:t>
            </a:r>
            <a:r>
              <a:rPr lang="ru-RU" sz="1600" dirty="0" err="1">
                <a:latin typeface="+mj-lt"/>
                <a:cs typeface="Times New Roman" pitchFamily="18" charset="0"/>
              </a:rPr>
              <a:t>г.в</a:t>
            </a:r>
            <a:r>
              <a:rPr lang="ru-RU" sz="1600" dirty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latin typeface="+mj-lt"/>
                <a:cs typeface="Times New Roman" pitchFamily="18" charset="0"/>
              </a:rPr>
              <a:t>Двигатель асинхронный сетевой ГВС;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latin typeface="+mj-lt"/>
                <a:cs typeface="Times New Roman" pitchFamily="18" charset="0"/>
              </a:rPr>
              <a:t>Двигатель </a:t>
            </a:r>
            <a:r>
              <a:rPr lang="en-US" sz="1600" dirty="0">
                <a:latin typeface="+mj-lt"/>
                <a:cs typeface="Times New Roman" pitchFamily="18" charset="0"/>
              </a:rPr>
              <a:t>GRUNDFOS, </a:t>
            </a:r>
            <a:r>
              <a:rPr lang="ru-RU" sz="1600" dirty="0">
                <a:latin typeface="+mj-lt"/>
                <a:cs typeface="Times New Roman" pitchFamily="18" charset="0"/>
              </a:rPr>
              <a:t>2005 г.;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Двигатель </a:t>
            </a:r>
            <a:r>
              <a:rPr lang="en-US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GRUNDFOS,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2005 г.;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Двигатель асинхронный сетевой ГВС, 2006 </a:t>
            </a:r>
            <a:r>
              <a:rPr lang="ru-RU" sz="1600" dirty="0" err="1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г.в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Двигатель </a:t>
            </a:r>
            <a:r>
              <a:rPr lang="en-US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GRUNDFOS,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2005 г.;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Водогрейный жаротрубный котел ЗИОСАБ-5000М в комплекте, 2020 </a:t>
            </a:r>
            <a:r>
              <a:rPr lang="ru-RU" sz="1600" dirty="0" err="1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г.в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Передаточное оборудование ТМЦ.  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Начальная цена лота - </a:t>
            </a:r>
            <a:r>
              <a:rPr lang="ru-RU" sz="1600" b="1" dirty="0">
                <a:solidFill>
                  <a:srgbClr val="333333"/>
                </a:solidFill>
                <a:latin typeface="Adobe Gothic Std B"/>
              </a:rPr>
              <a:t>43 161, 491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тыс. ₽. </a:t>
            </a:r>
            <a:endParaRPr lang="ru-RU" sz="1600" b="1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endParaRPr lang="ru-RU" sz="1600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454" y="482569"/>
            <a:ext cx="95521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>
                <a:solidFill>
                  <a:srgbClr val="0C344C"/>
                </a:solidFill>
                <a:latin typeface="+mj-lt"/>
              </a:rPr>
              <a:t>Проводятся электронные торги посредством публичного предложения на сайте электронной площадки  АО «</a:t>
            </a:r>
            <a:r>
              <a:rPr lang="ru-RU" sz="2400" dirty="0" err="1">
                <a:solidFill>
                  <a:srgbClr val="0C344C"/>
                </a:solidFill>
                <a:latin typeface="+mj-lt"/>
              </a:rPr>
              <a:t>Вэллстон</a:t>
            </a:r>
            <a:r>
              <a:rPr lang="ru-RU" sz="2400" dirty="0">
                <a:solidFill>
                  <a:srgbClr val="0C344C"/>
                </a:solidFill>
                <a:latin typeface="+mj-lt"/>
              </a:rPr>
              <a:t>» по реализации следующего имущества МУП совхоз «Прогресс»:</a:t>
            </a:r>
            <a:endParaRPr lang="en-US" sz="24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11729" y="1692119"/>
            <a:ext cx="11520060" cy="5114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+mj-lt"/>
              </a:rPr>
              <a:t>Лот №1:  Имущественный комплекс теплоснабжения МУП совхоз «Прогресс», расположенный по адресу: </a:t>
            </a:r>
          </a:p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333333"/>
                </a:solidFill>
                <a:latin typeface="+mj-lt"/>
              </a:rPr>
              <a:t>г. Краснодар, </a:t>
            </a:r>
            <a:r>
              <a:rPr lang="ru-RU" sz="1600" dirty="0" err="1">
                <a:solidFill>
                  <a:srgbClr val="333333"/>
                </a:solidFill>
                <a:latin typeface="+mj-lt"/>
              </a:rPr>
              <a:t>Прикубанский</a:t>
            </a:r>
            <a:r>
              <a:rPr lang="ru-RU" sz="1600" dirty="0">
                <a:solidFill>
                  <a:srgbClr val="333333"/>
                </a:solidFill>
                <a:latin typeface="+mj-lt"/>
              </a:rPr>
              <a:t> внутригородской округ, пос. 1-е отделение свинооткормочного хозяйства «Прогресс», дом 7/1.</a:t>
            </a:r>
            <a:br>
              <a:rPr lang="ru-RU" sz="1600" dirty="0">
                <a:latin typeface="+mj-lt"/>
              </a:rPr>
            </a:br>
            <a:r>
              <a:rPr lang="ru-RU" sz="1600" b="1" dirty="0">
                <a:solidFill>
                  <a:srgbClr val="333333"/>
                </a:solidFill>
                <a:latin typeface="+mj-lt"/>
              </a:rPr>
              <a:t>Начальная цена продажи лота - 43 161, 491 тыс. ₽.  (соответствующая 50% цены на повторных торгах) со снижением стоимости имущества каждые 7 календарных дней, но не ниже цены, соответствующей 5% цены на повторных торгах.</a:t>
            </a:r>
          </a:p>
          <a:p>
            <a:pPr>
              <a:spcAft>
                <a:spcPts val="200"/>
              </a:spcAft>
            </a:pPr>
            <a:r>
              <a:rPr lang="ru-RU" sz="1600" b="1" dirty="0">
                <a:solidFill>
                  <a:srgbClr val="333333"/>
                </a:solidFill>
                <a:latin typeface="+mj-lt"/>
              </a:rPr>
              <a:t>График снижения цены:</a:t>
            </a:r>
          </a:p>
          <a:p>
            <a:pPr>
              <a:spcAft>
                <a:spcPts val="200"/>
              </a:spcAft>
            </a:pPr>
            <a:r>
              <a:rPr lang="ru-RU" sz="1600" b="1" dirty="0">
                <a:solidFill>
                  <a:srgbClr val="333333"/>
                </a:solidFill>
                <a:latin typeface="+mj-lt"/>
              </a:rPr>
              <a:t>1. 11.05.2022-18.05.2022 - 43 161, 491 тыс. ₽.;</a:t>
            </a:r>
          </a:p>
          <a:p>
            <a:pPr>
              <a:spcAft>
                <a:spcPts val="200"/>
              </a:spcAft>
            </a:pPr>
            <a:r>
              <a:rPr lang="ru-RU" sz="1600" b="1" dirty="0">
                <a:solidFill>
                  <a:srgbClr val="333333"/>
                </a:solidFill>
                <a:latin typeface="+mj-lt"/>
              </a:rPr>
              <a:t>2. 18.05.2022-25.05.2022 - 34 529, 192  тыс. ₽.;</a:t>
            </a:r>
          </a:p>
          <a:p>
            <a:pPr>
              <a:spcAft>
                <a:spcPts val="200"/>
              </a:spcAft>
            </a:pPr>
            <a:r>
              <a:rPr lang="ru-RU" sz="1600" b="1" dirty="0">
                <a:solidFill>
                  <a:srgbClr val="333333"/>
                </a:solidFill>
                <a:latin typeface="+mj-lt"/>
              </a:rPr>
              <a:t>3. 25.05.2022-01.06.2022 - 25 896, 894 тыс. ₽.;</a:t>
            </a:r>
          </a:p>
          <a:p>
            <a:pPr>
              <a:spcAft>
                <a:spcPts val="200"/>
              </a:spcAft>
            </a:pPr>
            <a:r>
              <a:rPr lang="ru-RU" sz="1600" b="1" dirty="0">
                <a:solidFill>
                  <a:srgbClr val="333333"/>
                </a:solidFill>
                <a:latin typeface="+mj-lt"/>
              </a:rPr>
              <a:t>4. 01.06.2022-08.06.2022 - 17 264, 596 тыс. ₽.;</a:t>
            </a:r>
          </a:p>
          <a:p>
            <a:pPr>
              <a:spcAft>
                <a:spcPts val="200"/>
              </a:spcAft>
            </a:pPr>
            <a:r>
              <a:rPr lang="ru-RU" sz="1600" b="1" dirty="0">
                <a:solidFill>
                  <a:srgbClr val="333333"/>
                </a:solidFill>
                <a:latin typeface="+mj-lt"/>
              </a:rPr>
              <a:t>5. 08.06.2022-15.06.2022 - 8 632, 298 тыс. ₽.;</a:t>
            </a:r>
          </a:p>
          <a:p>
            <a:pPr>
              <a:spcAft>
                <a:spcPts val="200"/>
              </a:spcAft>
            </a:pPr>
            <a:r>
              <a:rPr lang="ru-RU" sz="1600" b="1" dirty="0">
                <a:solidFill>
                  <a:srgbClr val="333333"/>
                </a:solidFill>
                <a:latin typeface="+mj-lt"/>
              </a:rPr>
              <a:t>6. 15.06.2022-22.06.2022 - 4 316, 149 тыс. </a:t>
            </a:r>
            <a:r>
              <a:rPr lang="ru-RU" sz="1600" b="1">
                <a:solidFill>
                  <a:srgbClr val="333333"/>
                </a:solidFill>
                <a:latin typeface="+mj-lt"/>
              </a:rPr>
              <a:t>₽.</a:t>
            </a:r>
            <a:endParaRPr lang="ru-RU" sz="1600" dirty="0">
              <a:solidFill>
                <a:srgbClr val="333333"/>
              </a:solidFill>
              <a:latin typeface="+mj-lt"/>
            </a:endParaRPr>
          </a:p>
          <a:p>
            <a:pPr lvl="0">
              <a:spcAft>
                <a:spcPts val="800"/>
              </a:spcAft>
            </a:pPr>
            <a:r>
              <a:rPr lang="ru-RU" sz="1600" b="1" dirty="0">
                <a:latin typeface="Adobe Gothic Std B"/>
              </a:rPr>
              <a:t>Заявки на участие в торгах принимаются с 11.05.2022 до 22.06.2022  в электронной форме на сайте электронной площадки. </a:t>
            </a:r>
          </a:p>
          <a:p>
            <a:pPr lvl="0">
              <a:spcAft>
                <a:spcPts val="800"/>
              </a:spcAft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Сумма задатка - 20% от цены, на соответствующем этапе снижения цены. </a:t>
            </a:r>
            <a:r>
              <a:rPr lang="ru-RU" sz="1600" dirty="0">
                <a:solidFill>
                  <a:srgbClr val="6F878C"/>
                </a:solidFill>
                <a:latin typeface="Adobe Gothic Std B"/>
                <a:hlinkClick r:id="rId2"/>
              </a:rPr>
              <a:t>https://electro-torgi.ru</a:t>
            </a:r>
            <a:r>
              <a:rPr lang="ru-RU" sz="1600" dirty="0">
                <a:solidFill>
                  <a:srgbClr val="6F878C"/>
                </a:solidFill>
                <a:latin typeface="Adobe Gothic Std B"/>
              </a:rPr>
              <a:t>  (организатор торгов – ООО «АИВ Групп» ). </a:t>
            </a:r>
            <a:r>
              <a:rPr lang="ru-RU" sz="1600" dirty="0">
                <a:solidFill>
                  <a:srgbClr val="6F878C">
                    <a:lumMod val="75000"/>
                  </a:srgbClr>
                </a:solidFill>
                <a:latin typeface="Adobe Gothic Std B"/>
              </a:rPr>
              <a:t>Вся информация размещена на официальном ресурсе по адресу:</a:t>
            </a:r>
          </a:p>
          <a:p>
            <a:pPr lvl="0" algn="ctr"/>
            <a:r>
              <a:rPr lang="en-US" sz="1600" dirty="0">
                <a:solidFill>
                  <a:srgbClr val="6F878C">
                    <a:lumMod val="75000"/>
                  </a:srgbClr>
                </a:solidFill>
                <a:latin typeface="Adobe Gothic Std B"/>
                <a:hlinkClick r:id="rId3"/>
              </a:rPr>
              <a:t>https://old.bankrot.fedresurs.ru/MessageWindow.aspx?ID=48B1717E75B890492B5412655732C2FA</a:t>
            </a:r>
            <a:endParaRPr lang="ru-RU" sz="1600" dirty="0">
              <a:solidFill>
                <a:srgbClr val="6F878C">
                  <a:lumMod val="75000"/>
                </a:srgbClr>
              </a:solidFill>
              <a:latin typeface="Adobe Gothic Std B"/>
            </a:endParaRPr>
          </a:p>
          <a:p>
            <a:pPr lvl="0" algn="ctr"/>
            <a:endParaRPr lang="ru-RU" sz="1600" dirty="0">
              <a:solidFill>
                <a:srgbClr val="6F878C">
                  <a:lumMod val="75000"/>
                </a:srgbClr>
              </a:solidFill>
              <a:latin typeface="Adobe Gothic Std B"/>
            </a:endParaRPr>
          </a:p>
          <a:p>
            <a:pPr lvl="0">
              <a:spcAft>
                <a:spcPts val="800"/>
              </a:spcAft>
            </a:pPr>
            <a:endParaRPr lang="ru-RU" sz="1600" b="1" dirty="0">
              <a:solidFill>
                <a:srgbClr val="333333"/>
              </a:solidFill>
              <a:latin typeface="+mj-lt"/>
            </a:endParaRPr>
          </a:p>
          <a:p>
            <a:pPr>
              <a:spcAft>
                <a:spcPts val="800"/>
              </a:spcAft>
            </a:pPr>
            <a:endParaRPr lang="ru-RU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 descr="Сгенерированное изображение">
            <a:extLst>
              <a:ext uri="{FF2B5EF4-FFF2-40B4-BE49-F238E27FC236}">
                <a16:creationId xmlns:a16="http://schemas.microsoft.com/office/drawing/2014/main" id="{ABC43B4C-7C1B-4236-AA12-81AAEF11E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992" y="292319"/>
            <a:ext cx="1139005" cy="125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5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0521"/>
            <a:ext cx="12192000" cy="3487479"/>
          </a:xfrm>
          <a:prstGeom prst="rect">
            <a:avLst/>
          </a:prstGeom>
          <a:solidFill>
            <a:srgbClr val="0C3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9788" y="688975"/>
            <a:ext cx="56753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Спасибо за внимание!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7745" y="1833486"/>
            <a:ext cx="5718581" cy="1314187"/>
            <a:chOff x="6515099" y="1771723"/>
            <a:chExt cx="5230310" cy="1314187"/>
          </a:xfrm>
        </p:grpSpPr>
        <p:sp>
          <p:nvSpPr>
            <p:cNvPr id="10" name="TextBox 25"/>
            <p:cNvSpPr txBox="1"/>
            <p:nvPr/>
          </p:nvSpPr>
          <p:spPr>
            <a:xfrm>
              <a:off x="6515099" y="1771723"/>
              <a:ext cx="523031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Администрация муниципального образования </a:t>
              </a:r>
            </a:p>
            <a:p>
              <a:r>
                <a:rPr lang="ru-RU" sz="1600" dirty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город Краснодар</a:t>
              </a:r>
              <a:endParaRPr lang="en-US" sz="1600" dirty="0">
                <a:solidFill>
                  <a:srgbClr val="6F878C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6515099" y="2439579"/>
              <a:ext cx="4579914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Calibri Light" panose="020F0302020204030204" pitchFamily="34" charset="0"/>
                </a:rPr>
                <a:t>Получить консультацию или отправить заявку на инвестиционный проект можно на официальном инвестиционном портале города Краснодар: </a:t>
              </a:r>
              <a:endParaRPr 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endPara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en-US" sz="1050" b="1" dirty="0">
                  <a:solidFill>
                    <a:srgbClr val="19627F"/>
                  </a:solidFill>
                  <a:latin typeface="+mj-lt"/>
                  <a:cs typeface="Calibri Light" panose="020F0302020204030204" pitchFamily="34" charset="0"/>
                </a:rPr>
                <a:t>www.investment.krd.ru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17745" y="3921712"/>
            <a:ext cx="3181789" cy="1406217"/>
            <a:chOff x="837317" y="4568043"/>
            <a:chExt cx="3181789" cy="1406217"/>
          </a:xfrm>
        </p:grpSpPr>
        <p:sp>
          <p:nvSpPr>
            <p:cNvPr id="21" name="TextBox 25"/>
            <p:cNvSpPr txBox="1"/>
            <p:nvPr/>
          </p:nvSpPr>
          <p:spPr>
            <a:xfrm>
              <a:off x="837317" y="5004764"/>
              <a:ext cx="3181789" cy="9694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350000 г. Краснодар, ул. Красная, 122</a:t>
              </a:r>
            </a:p>
            <a:p>
              <a:pPr lvl="0"/>
              <a:endParaRPr lang="ru-RU" sz="1050" dirty="0">
                <a:solidFill>
                  <a:prstClr val="white"/>
                </a:solidFill>
                <a:latin typeface="Adobe Gothic Std B"/>
                <a:cs typeface="Calibri Light" panose="020F0302020204030204" pitchFamily="34" charset="0"/>
              </a:endParaRPr>
            </a:p>
            <a:p>
              <a:pPr lvl="0"/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Инвесторам телефон для справок:</a:t>
              </a:r>
            </a:p>
            <a:p>
              <a:pPr lvl="0"/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+ 7 (861) 259</a:t>
              </a:r>
              <a:r>
                <a:rPr lang="en-US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-</a:t>
              </a:r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82</a:t>
              </a:r>
              <a:r>
                <a:rPr lang="en-US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-</a:t>
              </a:r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17</a:t>
              </a:r>
            </a:p>
            <a:p>
              <a:pPr lvl="0"/>
              <a:endParaRPr lang="ru-RU" sz="1050" dirty="0">
                <a:solidFill>
                  <a:prstClr val="white"/>
                </a:solidFill>
                <a:latin typeface="Adobe Gothic Std B"/>
                <a:cs typeface="Calibri Light" panose="020F0302020204030204" pitchFamily="34" charset="0"/>
              </a:endParaRPr>
            </a:p>
            <a:p>
              <a:pPr lvl="0"/>
              <a:r>
                <a:rPr lang="en-US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e-</a:t>
              </a:r>
              <a:r>
                <a:rPr lang="ru-RU" sz="1050" dirty="0" err="1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mail</a:t>
              </a:r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: plan@krd.ru</a:t>
              </a:r>
              <a:endParaRPr lang="en-US" sz="1050" dirty="0">
                <a:solidFill>
                  <a:prstClr val="white"/>
                </a:solidFill>
                <a:latin typeface="Adobe Gothic Std B"/>
                <a:cs typeface="Calibri Light" panose="020F0302020204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38044" y="4568043"/>
              <a:ext cx="272283" cy="295733"/>
              <a:chOff x="3421063" y="2887663"/>
              <a:chExt cx="331788" cy="360363"/>
            </a:xfrm>
            <a:solidFill>
              <a:schemeClr val="bg1"/>
            </a:solidFill>
          </p:grpSpPr>
          <p:sp>
            <p:nvSpPr>
              <p:cNvPr id="24" name="Freeform 211"/>
              <p:cNvSpPr>
                <a:spLocks noEditPoints="1"/>
              </p:cNvSpPr>
              <p:nvPr/>
            </p:nvSpPr>
            <p:spPr bwMode="auto">
              <a:xfrm>
                <a:off x="3586163" y="3082926"/>
                <a:ext cx="166688" cy="165100"/>
              </a:xfrm>
              <a:custGeom>
                <a:avLst/>
                <a:gdLst>
                  <a:gd name="T0" fmla="*/ 43 w 44"/>
                  <a:gd name="T1" fmla="*/ 40 h 44"/>
                  <a:gd name="T2" fmla="*/ 31 w 44"/>
                  <a:gd name="T3" fmla="*/ 28 h 44"/>
                  <a:gd name="T4" fmla="*/ 34 w 44"/>
                  <a:gd name="T5" fmla="*/ 17 h 44"/>
                  <a:gd name="T6" fmla="*/ 17 w 44"/>
                  <a:gd name="T7" fmla="*/ 0 h 44"/>
                  <a:gd name="T8" fmla="*/ 0 w 44"/>
                  <a:gd name="T9" fmla="*/ 17 h 44"/>
                  <a:gd name="T10" fmla="*/ 17 w 44"/>
                  <a:gd name="T11" fmla="*/ 34 h 44"/>
                  <a:gd name="T12" fmla="*/ 28 w 44"/>
                  <a:gd name="T13" fmla="*/ 30 h 44"/>
                  <a:gd name="T14" fmla="*/ 41 w 44"/>
                  <a:gd name="T15" fmla="*/ 43 h 44"/>
                  <a:gd name="T16" fmla="*/ 42 w 44"/>
                  <a:gd name="T17" fmla="*/ 44 h 44"/>
                  <a:gd name="T18" fmla="*/ 43 w 44"/>
                  <a:gd name="T19" fmla="*/ 43 h 44"/>
                  <a:gd name="T20" fmla="*/ 43 w 44"/>
                  <a:gd name="T21" fmla="*/ 40 h 44"/>
                  <a:gd name="T22" fmla="*/ 4 w 44"/>
                  <a:gd name="T23" fmla="*/ 17 h 44"/>
                  <a:gd name="T24" fmla="*/ 17 w 44"/>
                  <a:gd name="T25" fmla="*/ 4 h 44"/>
                  <a:gd name="T26" fmla="*/ 30 w 44"/>
                  <a:gd name="T27" fmla="*/ 17 h 44"/>
                  <a:gd name="T28" fmla="*/ 17 w 44"/>
                  <a:gd name="T29" fmla="*/ 30 h 44"/>
                  <a:gd name="T30" fmla="*/ 4 w 44"/>
                  <a:gd name="T31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44">
                    <a:moveTo>
                      <a:pt x="43" y="40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3" y="25"/>
                      <a:pt x="34" y="21"/>
                      <a:pt x="34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1" y="34"/>
                      <a:pt x="25" y="33"/>
                      <a:pt x="28" y="30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4"/>
                      <a:pt x="41" y="44"/>
                      <a:pt x="42" y="44"/>
                    </a:cubicBezTo>
                    <a:cubicBezTo>
                      <a:pt x="43" y="44"/>
                      <a:pt x="43" y="44"/>
                      <a:pt x="43" y="43"/>
                    </a:cubicBezTo>
                    <a:cubicBezTo>
                      <a:pt x="44" y="42"/>
                      <a:pt x="44" y="41"/>
                      <a:pt x="43" y="40"/>
                    </a:cubicBezTo>
                    <a:close/>
                    <a:moveTo>
                      <a:pt x="4" y="17"/>
                    </a:moveTo>
                    <a:cubicBezTo>
                      <a:pt x="4" y="10"/>
                      <a:pt x="10" y="4"/>
                      <a:pt x="17" y="4"/>
                    </a:cubicBezTo>
                    <a:cubicBezTo>
                      <a:pt x="25" y="4"/>
                      <a:pt x="30" y="10"/>
                      <a:pt x="30" y="17"/>
                    </a:cubicBezTo>
                    <a:cubicBezTo>
                      <a:pt x="30" y="24"/>
                      <a:pt x="25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" name="Freeform 212"/>
              <p:cNvSpPr>
                <a:spLocks/>
              </p:cNvSpPr>
              <p:nvPr/>
            </p:nvSpPr>
            <p:spPr bwMode="auto">
              <a:xfrm>
                <a:off x="3451225" y="2917826"/>
                <a:ext cx="255588" cy="14288"/>
              </a:xfrm>
              <a:custGeom>
                <a:avLst/>
                <a:gdLst>
                  <a:gd name="T0" fmla="*/ 2 w 68"/>
                  <a:gd name="T1" fmla="*/ 0 h 4"/>
                  <a:gd name="T2" fmla="*/ 0 w 68"/>
                  <a:gd name="T3" fmla="*/ 2 h 4"/>
                  <a:gd name="T4" fmla="*/ 2 w 68"/>
                  <a:gd name="T5" fmla="*/ 4 h 4"/>
                  <a:gd name="T6" fmla="*/ 66 w 68"/>
                  <a:gd name="T7" fmla="*/ 4 h 4"/>
                  <a:gd name="T8" fmla="*/ 68 w 68"/>
                  <a:gd name="T9" fmla="*/ 2 h 4"/>
                  <a:gd name="T10" fmla="*/ 66 w 68"/>
                  <a:gd name="T11" fmla="*/ 0 h 4"/>
                  <a:gd name="T12" fmla="*/ 2 w 6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7" y="4"/>
                      <a:pt x="68" y="3"/>
                      <a:pt x="68" y="2"/>
                    </a:cubicBezTo>
                    <a:cubicBezTo>
                      <a:pt x="68" y="1"/>
                      <a:pt x="67" y="0"/>
                      <a:pt x="66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6" name="Freeform 213"/>
              <p:cNvSpPr>
                <a:spLocks/>
              </p:cNvSpPr>
              <p:nvPr/>
            </p:nvSpPr>
            <p:spPr bwMode="auto">
              <a:xfrm>
                <a:off x="3722688" y="3184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214"/>
              <p:cNvSpPr>
                <a:spLocks/>
              </p:cNvSpPr>
              <p:nvPr/>
            </p:nvSpPr>
            <p:spPr bwMode="auto">
              <a:xfrm>
                <a:off x="3421063" y="2887663"/>
                <a:ext cx="301625" cy="360363"/>
              </a:xfrm>
              <a:custGeom>
                <a:avLst/>
                <a:gdLst>
                  <a:gd name="T0" fmla="*/ 71 w 80"/>
                  <a:gd name="T1" fmla="*/ 88 h 96"/>
                  <a:gd name="T2" fmla="*/ 61 w 80"/>
                  <a:gd name="T3" fmla="*/ 90 h 96"/>
                  <a:gd name="T4" fmla="*/ 40 w 80"/>
                  <a:gd name="T5" fmla="*/ 69 h 96"/>
                  <a:gd name="T6" fmla="*/ 61 w 80"/>
                  <a:gd name="T7" fmla="*/ 48 h 96"/>
                  <a:gd name="T8" fmla="*/ 80 w 80"/>
                  <a:gd name="T9" fmla="*/ 59 h 96"/>
                  <a:gd name="T10" fmla="*/ 80 w 80"/>
                  <a:gd name="T11" fmla="*/ 18 h 96"/>
                  <a:gd name="T12" fmla="*/ 78 w 80"/>
                  <a:gd name="T13" fmla="*/ 16 h 96"/>
                  <a:gd name="T14" fmla="*/ 10 w 80"/>
                  <a:gd name="T15" fmla="*/ 16 h 96"/>
                  <a:gd name="T16" fmla="*/ 4 w 80"/>
                  <a:gd name="T17" fmla="*/ 10 h 96"/>
                  <a:gd name="T18" fmla="*/ 10 w 80"/>
                  <a:gd name="T19" fmla="*/ 4 h 96"/>
                  <a:gd name="T20" fmla="*/ 78 w 80"/>
                  <a:gd name="T21" fmla="*/ 4 h 96"/>
                  <a:gd name="T22" fmla="*/ 80 w 80"/>
                  <a:gd name="T23" fmla="*/ 2 h 96"/>
                  <a:gd name="T24" fmla="*/ 78 w 80"/>
                  <a:gd name="T25" fmla="*/ 0 h 96"/>
                  <a:gd name="T26" fmla="*/ 10 w 80"/>
                  <a:gd name="T27" fmla="*/ 0 h 96"/>
                  <a:gd name="T28" fmla="*/ 0 w 80"/>
                  <a:gd name="T29" fmla="*/ 10 h 96"/>
                  <a:gd name="T30" fmla="*/ 0 w 80"/>
                  <a:gd name="T31" fmla="*/ 86 h 96"/>
                  <a:gd name="T32" fmla="*/ 10 w 80"/>
                  <a:gd name="T33" fmla="*/ 96 h 96"/>
                  <a:gd name="T34" fmla="*/ 78 w 80"/>
                  <a:gd name="T35" fmla="*/ 96 h 96"/>
                  <a:gd name="T36" fmla="*/ 79 w 80"/>
                  <a:gd name="T37" fmla="*/ 96 h 96"/>
                  <a:gd name="T38" fmla="*/ 71 w 80"/>
                  <a:gd name="T39" fmla="*/ 8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0" h="96">
                    <a:moveTo>
                      <a:pt x="71" y="88"/>
                    </a:moveTo>
                    <a:cubicBezTo>
                      <a:pt x="68" y="89"/>
                      <a:pt x="65" y="90"/>
                      <a:pt x="61" y="90"/>
                    </a:cubicBezTo>
                    <a:cubicBezTo>
                      <a:pt x="50" y="90"/>
                      <a:pt x="40" y="81"/>
                      <a:pt x="40" y="69"/>
                    </a:cubicBezTo>
                    <a:cubicBezTo>
                      <a:pt x="40" y="57"/>
                      <a:pt x="50" y="48"/>
                      <a:pt x="61" y="48"/>
                    </a:cubicBezTo>
                    <a:cubicBezTo>
                      <a:pt x="69" y="48"/>
                      <a:pt x="76" y="53"/>
                      <a:pt x="80" y="5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7"/>
                      <a:pt x="79" y="16"/>
                      <a:pt x="7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4" y="96"/>
                      <a:pt x="10" y="96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9" y="96"/>
                      <a:pt x="79" y="96"/>
                    </a:cubicBezTo>
                    <a:lnTo>
                      <a:pt x="7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1" y="1809380"/>
            <a:ext cx="4422576" cy="25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5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1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80F79"/>
      </a:accent1>
      <a:accent2>
        <a:srgbClr val="0C344C"/>
      </a:accent2>
      <a:accent3>
        <a:srgbClr val="19627F"/>
      </a:accent3>
      <a:accent4>
        <a:srgbClr val="6F878C"/>
      </a:accent4>
      <a:accent5>
        <a:srgbClr val="BFBEBE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9495</TotalTime>
  <Words>624</Words>
  <Application>Microsoft Office PowerPoint</Application>
  <PresentationFormat>Широкоэкранный</PresentationFormat>
  <Paragraphs>65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Adobe Gothic Std B</vt:lpstr>
      <vt:lpstr>Arial</vt:lpstr>
      <vt:lpstr>Calibri</vt:lpstr>
      <vt:lpstr>HelveticaNeueCyr</vt:lpstr>
      <vt:lpstr>Office Theme</vt:lpstr>
      <vt:lpstr>Имущественный комплекс теплоснабжения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Москвитина Н.А.</cp:lastModifiedBy>
  <cp:revision>338</cp:revision>
  <cp:lastPrinted>2019-10-18T12:08:50Z</cp:lastPrinted>
  <dcterms:created xsi:type="dcterms:W3CDTF">2017-06-08T09:33:15Z</dcterms:created>
  <dcterms:modified xsi:type="dcterms:W3CDTF">2022-05-04T15:27:00Z</dcterms:modified>
</cp:coreProperties>
</file>