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5" r:id="rId3"/>
    <p:sldId id="297" r:id="rId4"/>
    <p:sldId id="303" r:id="rId5"/>
    <p:sldId id="311" r:id="rId6"/>
    <p:sldId id="312" r:id="rId7"/>
    <p:sldId id="305" r:id="rId8"/>
    <p:sldId id="301" r:id="rId9"/>
    <p:sldId id="313" r:id="rId10"/>
    <p:sldId id="310" r:id="rId11"/>
    <p:sldId id="315" r:id="rId12"/>
    <p:sldId id="265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44C"/>
    <a:srgbClr val="BFBEBE"/>
    <a:srgbClr val="6F878C"/>
    <a:srgbClr val="D80F79"/>
    <a:srgbClr val="196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4" autoAdjust="0"/>
  </p:normalViewPr>
  <p:slideViewPr>
    <p:cSldViewPr snapToGrid="0" showGuides="1">
      <p:cViewPr varScale="1">
        <p:scale>
          <a:sx n="114" d="100"/>
          <a:sy n="114" d="100"/>
        </p:scale>
        <p:origin x="534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89"/>
          <a:stretch/>
        </p:blipFill>
        <p:spPr>
          <a:xfrm>
            <a:off x="-10633" y="-25897"/>
            <a:ext cx="12216810" cy="6883896"/>
          </a:xfrm>
          <a:prstGeom prst="rect">
            <a:avLst/>
          </a:prstGeom>
        </p:spPr>
      </p:pic>
      <p:sp>
        <p:nvSpPr>
          <p:cNvPr id="28" name="Rectangle 26"/>
          <p:cNvSpPr/>
          <p:nvPr userDrawn="1"/>
        </p:nvSpPr>
        <p:spPr>
          <a:xfrm>
            <a:off x="-9525" y="-25897"/>
            <a:ext cx="12192000" cy="68838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75121" y="262418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32696" y="146415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98845" y="-10634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77565" y="-9045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-10633" y="3316999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79541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303265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00424" y="633299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Администрация муниципального образования город Краснодар</a:t>
            </a:r>
          </a:p>
          <a:p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Управление</a:t>
            </a:r>
            <a:r>
              <a:rPr lang="ru-RU" sz="1050" baseline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экономики</a:t>
            </a:r>
            <a:endParaRPr lang="ru-RU" sz="11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515725" y="6394547"/>
            <a:ext cx="5525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E6A9FDC2-2F63-4C5F-89F7-7A78A3515E8C}" type="slidenum">
              <a:rPr lang="ru-RU" sz="1400" b="0" smtClean="0">
                <a:solidFill>
                  <a:schemeClr val="tx1"/>
                </a:solidFill>
                <a:latin typeface="HelveticaNeueCyr" panose="02000503040000020004" pitchFamily="2" charset="-52"/>
              </a:rPr>
              <a:pPr algn="ctr"/>
              <a:t>‹#›</a:t>
            </a:fld>
            <a:endParaRPr lang="ru-RU" sz="1800" b="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879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bankrot.fedresurs.ru/MessageWindow.aspx?ID=252267069BBCCE08520486CBB3C7023D" TargetMode="External"/><Relationship Id="rId2" Type="http://schemas.openxmlformats.org/officeDocument/2006/relationships/hyperlink" Target="http://www.m-ets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ld.bankrot.fedresurs.ru/MessageWindow.aspx?ID=D470504E3B98E0791EF4A14300B69E6E" TargetMode="External"/><Relationship Id="rId2" Type="http://schemas.openxmlformats.org/officeDocument/2006/relationships/hyperlink" Target="http://www.m-ets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400" y="731962"/>
            <a:ext cx="7221756" cy="2209799"/>
          </a:xfrm>
        </p:spPr>
        <p:txBody>
          <a:bodyPr/>
          <a:lstStyle/>
          <a:p>
            <a:r>
              <a:rPr lang="ru-RU" dirty="0"/>
              <a:t>Имущественный комплекс,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225" y="3216167"/>
            <a:ext cx="7897042" cy="20755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принадлежащий ОАО «</a:t>
            </a:r>
            <a:r>
              <a:rPr lang="ru-RU" sz="2800" dirty="0" err="1">
                <a:latin typeface="+mj-lt"/>
              </a:rPr>
              <a:t>Краснодарнефтегеофизика</a:t>
            </a:r>
            <a:r>
              <a:rPr lang="ru-RU" sz="2800" dirty="0">
                <a:latin typeface="+mj-lt"/>
              </a:rPr>
              <a:t>» </a:t>
            </a:r>
          </a:p>
          <a:p>
            <a:pPr>
              <a:spcBef>
                <a:spcPts val="1800"/>
              </a:spcBef>
            </a:pPr>
            <a:r>
              <a:rPr lang="ru-RU" dirty="0">
                <a:latin typeface="+mj-lt"/>
              </a:rPr>
              <a:t>ИНН 2308024537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19953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A9705-8B8C-4CC6-AF63-3CFA46BB8601}"/>
              </a:ext>
            </a:extLst>
          </p:cNvPr>
          <p:cNvSpPr txBox="1"/>
          <p:nvPr/>
        </p:nvSpPr>
        <p:spPr>
          <a:xfrm>
            <a:off x="728881" y="1637089"/>
            <a:ext cx="8425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64577-8610-4F5E-A4AA-B7F82FA5F9AB}"/>
              </a:ext>
            </a:extLst>
          </p:cNvPr>
          <p:cNvSpPr txBox="1"/>
          <p:nvPr/>
        </p:nvSpPr>
        <p:spPr>
          <a:xfrm>
            <a:off x="728881" y="381015"/>
            <a:ext cx="98748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Проводятся электронные торги посредством открытого аукциона с закрытой формой представления предложений о цене на сайте электронной площадки  Межрегиональная Электронная Торговая Система по реализации следующего имущества ОАО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Краснодарнефте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-геофизика»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4D94E-A6AF-4BC3-89B8-342D50B62204}"/>
              </a:ext>
            </a:extLst>
          </p:cNvPr>
          <p:cNvSpPr txBox="1"/>
          <p:nvPr/>
        </p:nvSpPr>
        <p:spPr>
          <a:xfrm>
            <a:off x="728881" y="2446727"/>
            <a:ext cx="112673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Лот №1: Имущественный комплекс, расположенный по адресам: г. Краснодар, ул. Одесская, 26 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ул.Одесская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26/3; движимое имущество в количестве 84 шт.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Начальная цена продажи лота – 287 380, 583 тыс. ₽.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Заявки на участие в торгах принимаются с 04.07.2022 до 08.08.2022  в электронной форме на сайте электронной площадки.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 задатка составляет 5% от цены лота.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http://www.m-ets.ru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Вся информация размещена на официальном ресурсе по адресу: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https://old.bankrot.fedresurs.ru/MessageWindow.aspx?ID=252267069BBCCE08520486CBB3C7023D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Сгенерированное изображение">
            <a:extLst>
              <a:ext uri="{FF2B5EF4-FFF2-40B4-BE49-F238E27FC236}">
                <a16:creationId xmlns:a16="http://schemas.microsoft.com/office/drawing/2014/main" id="{A718C165-250D-4606-86A8-10F35148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481" y="482568"/>
            <a:ext cx="1256190" cy="138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89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19953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A9705-8B8C-4CC6-AF63-3CFA46BB8601}"/>
              </a:ext>
            </a:extLst>
          </p:cNvPr>
          <p:cNvSpPr txBox="1"/>
          <p:nvPr/>
        </p:nvSpPr>
        <p:spPr>
          <a:xfrm>
            <a:off x="728881" y="1637089"/>
            <a:ext cx="8425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64577-8610-4F5E-A4AA-B7F82FA5F9AB}"/>
              </a:ext>
            </a:extLst>
          </p:cNvPr>
          <p:cNvSpPr txBox="1"/>
          <p:nvPr/>
        </p:nvSpPr>
        <p:spPr>
          <a:xfrm>
            <a:off x="728881" y="381015"/>
            <a:ext cx="98748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Проводятся электронные торги посредством открытого аукциона с закрытой формой представления предложений о цене на сайте электронной площадки  Межрегиональная Электронная Торговая Система по реализации следующего имущества ОАО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Краснодарнефте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+mn-cs"/>
              </a:rPr>
              <a:t>-геофизика»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Gothic Std B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4D94E-A6AF-4BC3-89B8-342D50B62204}"/>
              </a:ext>
            </a:extLst>
          </p:cNvPr>
          <p:cNvSpPr txBox="1"/>
          <p:nvPr/>
        </p:nvSpPr>
        <p:spPr>
          <a:xfrm>
            <a:off x="728881" y="2446727"/>
            <a:ext cx="112673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Лот №59: Имущественный комплекс, расположенный по адресу: г. Краснодар, ул. Онежская, 62; движимое имущество в количестве 15 шт.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Начальная цена продажи лота –  460 800, 751 тыс. ₽.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Заявки на участие в торгах принимаются с 13.07.2022 до 17.08.2022  в электронной форме на сайте электронной площадки.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 участию в торгах допускаются лица, своевременно подавшие заявку и уплатившие задаток. Задаток в размере 5% от начальной цены лота должен быть зачислен в срок, не позднее последнего дня приема заявок на участие в торгах на специальный расчетный счет ОАО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Краснодарнефтегеофизика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http://www.m-ets.ru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Вся информация размещена на официальном ресурсе по адресу: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https://old.bankrot.fedresurs.ru/MessageWindow.aspx?ID=D470504E3B98E0791EF4A14300B69E6E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Сгенерированное изображение">
            <a:extLst>
              <a:ext uri="{FF2B5EF4-FFF2-40B4-BE49-F238E27FC236}">
                <a16:creationId xmlns:a16="http://schemas.microsoft.com/office/drawing/2014/main" id="{CEB34DDC-0BC4-481C-9126-BA7D655D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743" y="482568"/>
            <a:ext cx="1285402" cy="14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2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70521"/>
            <a:ext cx="12192000" cy="3487479"/>
          </a:xfrm>
          <a:prstGeom prst="rect">
            <a:avLst/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Спасибо за внимание!</a:t>
            </a:r>
            <a:endParaRPr lang="en-US" sz="2800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17017" y="1833486"/>
            <a:ext cx="6212794" cy="731767"/>
            <a:chOff x="6514434" y="1771723"/>
            <a:chExt cx="5682326" cy="731767"/>
          </a:xfrm>
        </p:grpSpPr>
        <p:sp>
          <p:nvSpPr>
            <p:cNvPr id="10" name="TextBox 25"/>
            <p:cNvSpPr txBox="1"/>
            <p:nvPr/>
          </p:nvSpPr>
          <p:spPr>
            <a:xfrm>
              <a:off x="6515099" y="1771723"/>
              <a:ext cx="523031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Администрация муниципального образования </a:t>
              </a:r>
            </a:p>
            <a:p>
              <a:r>
                <a:rPr lang="ru-RU" sz="1600" dirty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город Краснодар</a:t>
              </a:r>
              <a:endParaRPr lang="en-US" sz="1600" dirty="0">
                <a:solidFill>
                  <a:srgbClr val="6F878C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" name="TextBox 25"/>
            <p:cNvSpPr txBox="1"/>
            <p:nvPr/>
          </p:nvSpPr>
          <p:spPr>
            <a:xfrm>
              <a:off x="6514434" y="2341907"/>
              <a:ext cx="5682326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 Light" panose="020F0302020204030204" pitchFamily="34" charset="0"/>
                </a:rPr>
                <a:t>Получить консультацию можно в Управлении экономики администрации МО г. Краснодар по телефону: </a:t>
              </a:r>
              <a:endParaRPr lang="en-US" sz="1050" b="1" dirty="0">
                <a:solidFill>
                  <a:srgbClr val="19627F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817745" y="3921712"/>
            <a:ext cx="3181789" cy="759886"/>
            <a:chOff x="837317" y="4568043"/>
            <a:chExt cx="3181789" cy="759886"/>
          </a:xfrm>
        </p:grpSpPr>
        <p:sp>
          <p:nvSpPr>
            <p:cNvPr id="21" name="TextBox 25"/>
            <p:cNvSpPr txBox="1"/>
            <p:nvPr/>
          </p:nvSpPr>
          <p:spPr>
            <a:xfrm>
              <a:off x="837317" y="5004764"/>
              <a:ext cx="3181789" cy="3231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ru-RU" sz="1050" dirty="0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350000 г. Краснодар, ул. Красная, 122</a:t>
              </a:r>
            </a:p>
            <a:p>
              <a:pPr lvl="0"/>
              <a:r>
                <a:rPr lang="en-US" sz="1050" dirty="0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e-</a:t>
              </a:r>
              <a:r>
                <a:rPr lang="ru-RU" sz="1050" dirty="0" err="1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mail</a:t>
              </a:r>
              <a:r>
                <a:rPr lang="ru-RU" sz="1050" dirty="0">
                  <a:solidFill>
                    <a:prstClr val="white"/>
                  </a:solidFill>
                  <a:latin typeface="Adobe Gothic Std B"/>
                  <a:cs typeface="Calibri Light" panose="020F0302020204030204" pitchFamily="34" charset="0"/>
                </a:rPr>
                <a:t>: plan@krd.ru</a:t>
              </a:r>
              <a:endParaRPr lang="en-US" sz="1050" dirty="0">
                <a:solidFill>
                  <a:prstClr val="white"/>
                </a:solidFill>
                <a:latin typeface="Adobe Gothic Std B"/>
                <a:cs typeface="Calibri Light" panose="020F030202020403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38044" y="4568043"/>
              <a:ext cx="272283" cy="295733"/>
              <a:chOff x="3421063" y="2887663"/>
              <a:chExt cx="331788" cy="360363"/>
            </a:xfrm>
            <a:solidFill>
              <a:schemeClr val="bg1"/>
            </a:solidFill>
          </p:grpSpPr>
          <p:sp>
            <p:nvSpPr>
              <p:cNvPr id="24" name="Freeform 211"/>
              <p:cNvSpPr>
                <a:spLocks noEditPoints="1"/>
              </p:cNvSpPr>
              <p:nvPr/>
            </p:nvSpPr>
            <p:spPr bwMode="auto">
              <a:xfrm>
                <a:off x="3586163" y="3082926"/>
                <a:ext cx="166688" cy="165100"/>
              </a:xfrm>
              <a:custGeom>
                <a:avLst/>
                <a:gdLst>
                  <a:gd name="T0" fmla="*/ 43 w 44"/>
                  <a:gd name="T1" fmla="*/ 40 h 44"/>
                  <a:gd name="T2" fmla="*/ 31 w 44"/>
                  <a:gd name="T3" fmla="*/ 28 h 44"/>
                  <a:gd name="T4" fmla="*/ 34 w 44"/>
                  <a:gd name="T5" fmla="*/ 17 h 44"/>
                  <a:gd name="T6" fmla="*/ 17 w 44"/>
                  <a:gd name="T7" fmla="*/ 0 h 44"/>
                  <a:gd name="T8" fmla="*/ 0 w 44"/>
                  <a:gd name="T9" fmla="*/ 17 h 44"/>
                  <a:gd name="T10" fmla="*/ 17 w 44"/>
                  <a:gd name="T11" fmla="*/ 34 h 44"/>
                  <a:gd name="T12" fmla="*/ 28 w 44"/>
                  <a:gd name="T13" fmla="*/ 30 h 44"/>
                  <a:gd name="T14" fmla="*/ 41 w 44"/>
                  <a:gd name="T15" fmla="*/ 43 h 44"/>
                  <a:gd name="T16" fmla="*/ 42 w 44"/>
                  <a:gd name="T17" fmla="*/ 44 h 44"/>
                  <a:gd name="T18" fmla="*/ 43 w 44"/>
                  <a:gd name="T19" fmla="*/ 43 h 44"/>
                  <a:gd name="T20" fmla="*/ 43 w 44"/>
                  <a:gd name="T21" fmla="*/ 40 h 44"/>
                  <a:gd name="T22" fmla="*/ 4 w 44"/>
                  <a:gd name="T23" fmla="*/ 17 h 44"/>
                  <a:gd name="T24" fmla="*/ 17 w 44"/>
                  <a:gd name="T25" fmla="*/ 4 h 44"/>
                  <a:gd name="T26" fmla="*/ 30 w 44"/>
                  <a:gd name="T27" fmla="*/ 17 h 44"/>
                  <a:gd name="T28" fmla="*/ 17 w 44"/>
                  <a:gd name="T29" fmla="*/ 30 h 44"/>
                  <a:gd name="T30" fmla="*/ 4 w 44"/>
                  <a:gd name="T31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44">
                    <a:moveTo>
                      <a:pt x="43" y="4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3" y="25"/>
                      <a:pt x="34" y="21"/>
                      <a:pt x="34" y="17"/>
                    </a:cubicBezTo>
                    <a:cubicBezTo>
                      <a:pt x="34" y="8"/>
                      <a:pt x="2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1" y="34"/>
                      <a:pt x="25" y="33"/>
                      <a:pt x="28" y="30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4"/>
                      <a:pt x="41" y="44"/>
                      <a:pt x="42" y="44"/>
                    </a:cubicBezTo>
                    <a:cubicBezTo>
                      <a:pt x="43" y="44"/>
                      <a:pt x="43" y="44"/>
                      <a:pt x="43" y="43"/>
                    </a:cubicBezTo>
                    <a:cubicBezTo>
                      <a:pt x="44" y="42"/>
                      <a:pt x="44" y="41"/>
                      <a:pt x="43" y="40"/>
                    </a:cubicBezTo>
                    <a:close/>
                    <a:moveTo>
                      <a:pt x="4" y="17"/>
                    </a:moveTo>
                    <a:cubicBezTo>
                      <a:pt x="4" y="10"/>
                      <a:pt x="10" y="4"/>
                      <a:pt x="17" y="4"/>
                    </a:cubicBezTo>
                    <a:cubicBezTo>
                      <a:pt x="25" y="4"/>
                      <a:pt x="30" y="10"/>
                      <a:pt x="30" y="17"/>
                    </a:cubicBezTo>
                    <a:cubicBezTo>
                      <a:pt x="30" y="24"/>
                      <a:pt x="25" y="30"/>
                      <a:pt x="17" y="30"/>
                    </a:cubicBezTo>
                    <a:cubicBezTo>
                      <a:pt x="10" y="30"/>
                      <a:pt x="4" y="24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Freeform 212"/>
              <p:cNvSpPr>
                <a:spLocks/>
              </p:cNvSpPr>
              <p:nvPr/>
            </p:nvSpPr>
            <p:spPr bwMode="auto">
              <a:xfrm>
                <a:off x="3451225" y="2917826"/>
                <a:ext cx="255588" cy="14288"/>
              </a:xfrm>
              <a:custGeom>
                <a:avLst/>
                <a:gdLst>
                  <a:gd name="T0" fmla="*/ 2 w 68"/>
                  <a:gd name="T1" fmla="*/ 0 h 4"/>
                  <a:gd name="T2" fmla="*/ 0 w 68"/>
                  <a:gd name="T3" fmla="*/ 2 h 4"/>
                  <a:gd name="T4" fmla="*/ 2 w 68"/>
                  <a:gd name="T5" fmla="*/ 4 h 4"/>
                  <a:gd name="T6" fmla="*/ 66 w 68"/>
                  <a:gd name="T7" fmla="*/ 4 h 4"/>
                  <a:gd name="T8" fmla="*/ 68 w 68"/>
                  <a:gd name="T9" fmla="*/ 2 h 4"/>
                  <a:gd name="T10" fmla="*/ 66 w 68"/>
                  <a:gd name="T11" fmla="*/ 0 h 4"/>
                  <a:gd name="T12" fmla="*/ 2 w 6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7" y="4"/>
                      <a:pt x="68" y="3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Freeform 213"/>
              <p:cNvSpPr>
                <a:spLocks/>
              </p:cNvSpPr>
              <p:nvPr/>
            </p:nvSpPr>
            <p:spPr bwMode="auto">
              <a:xfrm>
                <a:off x="3722688" y="3184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7" name="Freeform 214"/>
              <p:cNvSpPr>
                <a:spLocks/>
              </p:cNvSpPr>
              <p:nvPr/>
            </p:nvSpPr>
            <p:spPr bwMode="auto">
              <a:xfrm>
                <a:off x="3421063" y="2887663"/>
                <a:ext cx="301625" cy="360363"/>
              </a:xfrm>
              <a:custGeom>
                <a:avLst/>
                <a:gdLst>
                  <a:gd name="T0" fmla="*/ 71 w 80"/>
                  <a:gd name="T1" fmla="*/ 88 h 96"/>
                  <a:gd name="T2" fmla="*/ 61 w 80"/>
                  <a:gd name="T3" fmla="*/ 90 h 96"/>
                  <a:gd name="T4" fmla="*/ 40 w 80"/>
                  <a:gd name="T5" fmla="*/ 69 h 96"/>
                  <a:gd name="T6" fmla="*/ 61 w 80"/>
                  <a:gd name="T7" fmla="*/ 48 h 96"/>
                  <a:gd name="T8" fmla="*/ 80 w 80"/>
                  <a:gd name="T9" fmla="*/ 59 h 96"/>
                  <a:gd name="T10" fmla="*/ 80 w 80"/>
                  <a:gd name="T11" fmla="*/ 18 h 96"/>
                  <a:gd name="T12" fmla="*/ 78 w 80"/>
                  <a:gd name="T13" fmla="*/ 16 h 96"/>
                  <a:gd name="T14" fmla="*/ 10 w 80"/>
                  <a:gd name="T15" fmla="*/ 16 h 96"/>
                  <a:gd name="T16" fmla="*/ 4 w 80"/>
                  <a:gd name="T17" fmla="*/ 10 h 96"/>
                  <a:gd name="T18" fmla="*/ 10 w 80"/>
                  <a:gd name="T19" fmla="*/ 4 h 96"/>
                  <a:gd name="T20" fmla="*/ 78 w 80"/>
                  <a:gd name="T21" fmla="*/ 4 h 96"/>
                  <a:gd name="T22" fmla="*/ 80 w 80"/>
                  <a:gd name="T23" fmla="*/ 2 h 96"/>
                  <a:gd name="T24" fmla="*/ 78 w 80"/>
                  <a:gd name="T25" fmla="*/ 0 h 96"/>
                  <a:gd name="T26" fmla="*/ 10 w 80"/>
                  <a:gd name="T27" fmla="*/ 0 h 96"/>
                  <a:gd name="T28" fmla="*/ 0 w 80"/>
                  <a:gd name="T29" fmla="*/ 10 h 96"/>
                  <a:gd name="T30" fmla="*/ 0 w 80"/>
                  <a:gd name="T31" fmla="*/ 86 h 96"/>
                  <a:gd name="T32" fmla="*/ 10 w 80"/>
                  <a:gd name="T33" fmla="*/ 96 h 96"/>
                  <a:gd name="T34" fmla="*/ 78 w 80"/>
                  <a:gd name="T35" fmla="*/ 96 h 96"/>
                  <a:gd name="T36" fmla="*/ 79 w 80"/>
                  <a:gd name="T37" fmla="*/ 96 h 96"/>
                  <a:gd name="T38" fmla="*/ 71 w 80"/>
                  <a:gd name="T39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96">
                    <a:moveTo>
                      <a:pt x="71" y="88"/>
                    </a:moveTo>
                    <a:cubicBezTo>
                      <a:pt x="68" y="89"/>
                      <a:pt x="65" y="90"/>
                      <a:pt x="61" y="90"/>
                    </a:cubicBezTo>
                    <a:cubicBezTo>
                      <a:pt x="50" y="90"/>
                      <a:pt x="40" y="81"/>
                      <a:pt x="40" y="69"/>
                    </a:cubicBezTo>
                    <a:cubicBezTo>
                      <a:pt x="40" y="57"/>
                      <a:pt x="50" y="48"/>
                      <a:pt x="61" y="48"/>
                    </a:cubicBezTo>
                    <a:cubicBezTo>
                      <a:pt x="69" y="48"/>
                      <a:pt x="76" y="53"/>
                      <a:pt x="80" y="5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7"/>
                      <a:pt x="79" y="16"/>
                      <a:pt x="7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2"/>
                      <a:pt x="4" y="96"/>
                      <a:pt x="1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6"/>
                      <a:pt x="79" y="96"/>
                      <a:pt x="79" y="96"/>
                    </a:cubicBezTo>
                    <a:lnTo>
                      <a:pt x="71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1" y="1809380"/>
            <a:ext cx="4422576" cy="25899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60335A-B814-4DAE-9146-9E1617CD1B20}"/>
              </a:ext>
            </a:extLst>
          </p:cNvPr>
          <p:cNvSpPr txBox="1"/>
          <p:nvPr/>
        </p:nvSpPr>
        <p:spPr>
          <a:xfrm>
            <a:off x="5843224" y="2662925"/>
            <a:ext cx="4710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+ 7 (861</a:t>
            </a:r>
            <a:r>
              <a:rPr lang="ru-RU"/>
              <a:t>) 259-82-17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61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73"/>
          <p:cNvSpPr/>
          <p:nvPr/>
        </p:nvSpPr>
        <p:spPr>
          <a:xfrm rot="18900000">
            <a:off x="6816447" y="500593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68493" y="692822"/>
            <a:ext cx="1110613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В отношении ОАО «</a:t>
            </a:r>
            <a:r>
              <a:rPr lang="ru-RU" sz="2800" dirty="0" err="1">
                <a:solidFill>
                  <a:srgbClr val="0C344C"/>
                </a:solidFill>
                <a:latin typeface="+mj-lt"/>
              </a:rPr>
              <a:t>Краснодарнефтегеофизика</a:t>
            </a:r>
            <a:r>
              <a:rPr lang="ru-RU" sz="2800" dirty="0">
                <a:solidFill>
                  <a:srgbClr val="0C344C"/>
                </a:solidFill>
                <a:latin typeface="+mj-lt"/>
              </a:rPr>
              <a:t>»</a:t>
            </a:r>
          </a:p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02.02.2022 открыто конкурсное производство</a:t>
            </a:r>
          </a:p>
        </p:txBody>
      </p:sp>
      <p:sp>
        <p:nvSpPr>
          <p:cNvPr id="11" name="TextBox 25"/>
          <p:cNvSpPr txBox="1"/>
          <p:nvPr/>
        </p:nvSpPr>
        <p:spPr>
          <a:xfrm>
            <a:off x="7617747" y="4894747"/>
            <a:ext cx="4403677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350020, РФ, Краснодарский край,                     г. Краснодар, ул. Одесская, 26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617747" y="4242693"/>
            <a:ext cx="2440654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Основной вид деятельности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7617747" y="3162650"/>
            <a:ext cx="5007683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Работы геолого-разведочные,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геофизические и геохимические в области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изучения недр и воспроизводства</a:t>
            </a:r>
          </a:p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минерально-сырьевой базы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7630436" y="2545401"/>
            <a:ext cx="2493617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Конкурсный управляющий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31163" y="2261549"/>
            <a:ext cx="379034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Полушин Вячеслав Михайлович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50"/>
          <p:cNvSpPr/>
          <p:nvPr/>
        </p:nvSpPr>
        <p:spPr>
          <a:xfrm rot="2700000">
            <a:off x="6367538" y="4887690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sp>
        <p:nvSpPr>
          <p:cNvPr id="20" name="Rectangle: Rounded Corners 73"/>
          <p:cNvSpPr/>
          <p:nvPr/>
        </p:nvSpPr>
        <p:spPr>
          <a:xfrm rot="18900000">
            <a:off x="6816445" y="3580140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50"/>
          <p:cNvSpPr/>
          <p:nvPr/>
        </p:nvSpPr>
        <p:spPr>
          <a:xfrm rot="2700000">
            <a:off x="6341003" y="347238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20" y="3516363"/>
            <a:ext cx="426463" cy="426463"/>
          </a:xfrm>
          <a:prstGeom prst="rect">
            <a:avLst/>
          </a:prstGeom>
        </p:spPr>
      </p:pic>
      <p:sp>
        <p:nvSpPr>
          <p:cNvPr id="23" name="Rectangle: Rounded Corners 73"/>
          <p:cNvSpPr/>
          <p:nvPr/>
        </p:nvSpPr>
        <p:spPr>
          <a:xfrm rot="18900000">
            <a:off x="6816446" y="231396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50"/>
          <p:cNvSpPr/>
          <p:nvPr/>
        </p:nvSpPr>
        <p:spPr>
          <a:xfrm rot="2700000">
            <a:off x="6337019" y="218033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564AF1-2684-4C10-B4A5-ED78051CA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3" y="2116545"/>
            <a:ext cx="5108702" cy="36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482569"/>
            <a:ext cx="1101385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rgbClr val="0C344C"/>
                </a:solidFill>
                <a:latin typeface="+mj-lt"/>
              </a:rPr>
              <a:t>ОАО «</a:t>
            </a:r>
            <a:r>
              <a:rPr lang="ru-RU" sz="2800" b="1" dirty="0" err="1">
                <a:solidFill>
                  <a:srgbClr val="0C344C"/>
                </a:solidFill>
                <a:latin typeface="+mj-lt"/>
              </a:rPr>
              <a:t>Краснодарнефтегеофизика</a:t>
            </a:r>
            <a:r>
              <a:rPr lang="ru-RU" sz="2800" b="1" dirty="0">
                <a:solidFill>
                  <a:srgbClr val="0C344C"/>
                </a:solidFill>
                <a:latin typeface="+mj-lt"/>
              </a:rPr>
              <a:t>»  располагает имуществом, находящимся на территории МО г. Краснодар по адресам:                   ул. Одесская, дом 26, 26/3; ул. Онежская, 62</a:t>
            </a:r>
            <a:endParaRPr lang="en-US" sz="2800" b="1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839788" y="1876786"/>
            <a:ext cx="11128094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Оценочная стоимость данного имущества, согласно отчетов об оценке от 06.04.2022 составляет                                       746 880,20 тыс. ₽. и включает в себя:</a:t>
            </a:r>
          </a:p>
          <a:p>
            <a:pPr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	Земельный участок площадью 33 399 </a:t>
            </a:r>
            <a:r>
              <a:rPr lang="ru-RU" b="1" dirty="0" err="1">
                <a:latin typeface="+mj-lt"/>
                <a:cs typeface="Times New Roman" pitchFamily="18" charset="0"/>
              </a:rPr>
              <a:t>кв.м</a:t>
            </a:r>
            <a:r>
              <a:rPr lang="ru-RU" b="1" dirty="0">
                <a:latin typeface="+mj-lt"/>
                <a:cs typeface="Times New Roman" pitchFamily="18" charset="0"/>
              </a:rPr>
              <a:t>, кадастровый номер 23:43:0404005:62</a:t>
            </a:r>
          </a:p>
          <a:p>
            <a:pPr>
              <a:spcAft>
                <a:spcPts val="100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Адрес: г. Краснодар, ул. Онежская, 62</a:t>
            </a:r>
          </a:p>
          <a:p>
            <a:pPr>
              <a:spcAft>
                <a:spcPts val="100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Вид права: собственность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Разрешенное использование: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Для эксплуатации производственных зданий и сооружений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Застройка квартала, представлена объектами жилого,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общественно-делового и складского назначения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На территории земельного участка имеются капитальные здания,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а также инженерные сети –канализация, газопровод, водопровод,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электрические сети, теплосеть.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Территория участка имеет ограждение и асфальтовое покрытие.</a:t>
            </a:r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04D85-F758-4501-B319-E42DE779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52" y="2455308"/>
            <a:ext cx="694860" cy="577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E5622-2CB4-45AB-906C-5220E08C7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04" y="4236025"/>
            <a:ext cx="3171038" cy="17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0796632" cy="635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	Здания в количестве 21 единицы, общей площадью 8 631,9 </a:t>
            </a:r>
            <a:r>
              <a:rPr lang="ru-RU" b="1" dirty="0" err="1">
                <a:latin typeface="+mj-lt"/>
                <a:cs typeface="Times New Roman" pitchFamily="18" charset="0"/>
              </a:rPr>
              <a:t>кв.м</a:t>
            </a:r>
            <a:r>
              <a:rPr lang="ru-RU" b="1" dirty="0">
                <a:latin typeface="+mj-lt"/>
                <a:cs typeface="Times New Roman" pitchFamily="18" charset="0"/>
              </a:rPr>
              <a:t>:</a:t>
            </a:r>
            <a:r>
              <a:rPr lang="ru-RU" b="0" i="0" u="none" strike="noStrike" baseline="0" dirty="0">
                <a:latin typeface="+mj-lt"/>
              </a:rPr>
              <a:t>	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Административное здание с навесом – здание административно-бытового назначения с кадастровым  № 23:43:0404005:341, общей площадью 880,30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Административное здание с навесом – здание административно-</a:t>
            </a:r>
          </a:p>
          <a:p>
            <a:pPr algn="l"/>
            <a:r>
              <a:rPr lang="ru-RU" dirty="0">
                <a:latin typeface="+mj-lt"/>
              </a:rPr>
              <a:t>бытового назначения с кадастровым </a:t>
            </a:r>
          </a:p>
          <a:p>
            <a:pPr algn="l"/>
            <a:r>
              <a:rPr lang="ru-RU" dirty="0">
                <a:latin typeface="+mj-lt"/>
              </a:rPr>
              <a:t>№ 23:43:0404005:385, общей площадью 1 349,50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Арочное здание – здание производственно-складского назначения</a:t>
            </a:r>
          </a:p>
          <a:p>
            <a:pPr algn="l"/>
            <a:r>
              <a:rPr lang="ru-RU" dirty="0">
                <a:latin typeface="+mj-lt"/>
              </a:rPr>
              <a:t>общей площадью 457,50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algn="l"/>
            <a:endParaRPr lang="ru-RU" b="0" i="0" u="none" strike="noStrike" baseline="0" dirty="0">
              <a:latin typeface="+mj-lt"/>
            </a:endParaRPr>
          </a:p>
          <a:p>
            <a:pPr algn="l"/>
            <a:r>
              <a:rPr lang="ru-RU" dirty="0">
                <a:latin typeface="+mj-lt"/>
              </a:rPr>
              <a:t>				</a:t>
            </a:r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04D85-F758-4501-B319-E42DE779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4" y="562062"/>
            <a:ext cx="694860" cy="577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BEC008-5072-44EC-B173-83FAA54C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32" y="1650424"/>
            <a:ext cx="3518331" cy="19132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9C03C7-D01E-4E85-AC19-556601FBE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17" y="3793215"/>
            <a:ext cx="3518331" cy="19132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923677-7E2C-4A02-A43D-BA6CDA969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533" y="3793215"/>
            <a:ext cx="3518331" cy="19132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72A004-69EA-453A-A8B4-0C571BB38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6040" y="3793215"/>
            <a:ext cx="2836956" cy="19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2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0796632" cy="7330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Арочное здание – здание производственно-складского назначения, общей площадью 474,60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Бойлерная – здание производственно-складского</a:t>
            </a:r>
          </a:p>
          <a:p>
            <a:pPr algn="l"/>
            <a:r>
              <a:rPr lang="ru-RU" dirty="0">
                <a:latin typeface="+mj-lt"/>
              </a:rPr>
              <a:t>назначения с кадастровым № 23:43:0404005:346 общей площадью 12,00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Проходная с навесом – здание административно-бытового назначения</a:t>
            </a:r>
          </a:p>
          <a:p>
            <a:pPr algn="l"/>
            <a:r>
              <a:rPr lang="ru-RU" dirty="0">
                <a:latin typeface="+mj-lt"/>
              </a:rPr>
              <a:t>с кадастровым № 23:43:0404005:390, общей площадью 8,20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Весовая – здание производственно-складского</a:t>
            </a:r>
          </a:p>
          <a:p>
            <a:pPr algn="l"/>
            <a:r>
              <a:rPr lang="ru-RU" dirty="0">
                <a:latin typeface="+mj-lt"/>
              </a:rPr>
              <a:t> назначения с кадастровым № 23:43:0404005:348, общей площадью 4,60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Каротажный цех – здание производственно-складского назначения с</a:t>
            </a:r>
          </a:p>
          <a:p>
            <a:pPr algn="l"/>
            <a:r>
              <a:rPr lang="ru-RU" dirty="0">
                <a:latin typeface="+mj-lt"/>
              </a:rPr>
              <a:t>кадастровым №23:43:0404005:386, общей площадью 61,80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Кузница с навесом – здание производственно-складского назначения </a:t>
            </a:r>
          </a:p>
          <a:p>
            <a:pPr algn="l"/>
            <a:r>
              <a:rPr lang="ru-RU" dirty="0">
                <a:latin typeface="+mj-lt"/>
              </a:rPr>
              <a:t>с кадастровым №23:43:0404005:383, общей площадью 98,60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algn="l"/>
            <a:endParaRPr lang="ru-RU" b="0" i="0" u="none" strike="noStrike" baseline="0" dirty="0">
              <a:latin typeface="+mj-lt"/>
            </a:endParaRPr>
          </a:p>
          <a:p>
            <a:pPr algn="l"/>
            <a:r>
              <a:rPr lang="ru-RU" dirty="0">
                <a:latin typeface="+mj-lt"/>
              </a:rPr>
              <a:t>				</a:t>
            </a:r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A06733-C725-4B71-B976-C15CE9E68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020" y="3937668"/>
            <a:ext cx="2562253" cy="18171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BF1E4B-524C-46DC-B873-1E850F1A2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795" y="1946246"/>
            <a:ext cx="2506701" cy="17291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A0FD3C-07CC-4685-86D9-82AC3E86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99" y="3926048"/>
            <a:ext cx="2457974" cy="18171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4933253-259F-4A33-9A40-18A79516E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617" y="3920891"/>
            <a:ext cx="2346726" cy="18171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EDA8AD-8176-4797-9DA9-625718B59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586" y="3920891"/>
            <a:ext cx="2505191" cy="183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0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0796632" cy="7607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Моечная – здание производственно-складского назначения с кадастровым № 23:43:0404005:347, общей площадью 7,70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Профилакторий – здание административно-бытового назначения</a:t>
            </a:r>
          </a:p>
          <a:p>
            <a:pPr algn="l"/>
            <a:r>
              <a:rPr lang="ru-RU" dirty="0">
                <a:latin typeface="+mj-lt"/>
              </a:rPr>
              <a:t> с кадастровым № 23:43:0404005:344, общей площадью 191,20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Ремонтный цех </a:t>
            </a:r>
            <a:r>
              <a:rPr lang="ru-RU">
                <a:latin typeface="+mj-lt"/>
              </a:rPr>
              <a:t>с пристройкой </a:t>
            </a:r>
            <a:r>
              <a:rPr lang="ru-RU" dirty="0">
                <a:latin typeface="+mj-lt"/>
              </a:rPr>
              <a:t>– здание производственно-складского</a:t>
            </a:r>
          </a:p>
          <a:p>
            <a:pPr algn="l"/>
            <a:r>
              <a:rPr lang="ru-RU" dirty="0">
                <a:latin typeface="+mj-lt"/>
              </a:rPr>
              <a:t>назначения с кадастровым № 23:43:0404005:389, общей площадью 2 667,40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Сварочная – здание производственно-складского назначения</a:t>
            </a:r>
          </a:p>
          <a:p>
            <a:pPr algn="l"/>
            <a:r>
              <a:rPr lang="ru-RU" dirty="0">
                <a:latin typeface="+mj-lt"/>
              </a:rPr>
              <a:t> с кадастровым № 23:43:0404005:388, общей площадью 52,60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4 Склада – здания производственно-складского назначения,</a:t>
            </a:r>
          </a:p>
          <a:p>
            <a:pPr algn="l"/>
            <a:r>
              <a:rPr lang="ru-RU" dirty="0">
                <a:latin typeface="+mj-lt"/>
              </a:rPr>
              <a:t>общей площадью 1 890,8 </a:t>
            </a:r>
            <a:r>
              <a:rPr lang="ru-RU" dirty="0" err="1">
                <a:latin typeface="+mj-lt"/>
              </a:rPr>
              <a:t>кв.м</a:t>
            </a:r>
            <a:r>
              <a:rPr lang="ru-RU" dirty="0">
                <a:latin typeface="+mj-lt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Кислородная будка, Трансформаторная подстанция, электроцех, сторожка;</a:t>
            </a:r>
          </a:p>
          <a:p>
            <a:pPr algn="l"/>
            <a:r>
              <a:rPr lang="ru-RU" dirty="0">
                <a:latin typeface="+mj-lt"/>
              </a:rPr>
              <a:t>Также предприятие располагает сооружениями - инженерные сети и ограждение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latin typeface="+mj-lt"/>
            </a:endParaRPr>
          </a:p>
          <a:p>
            <a:pPr algn="l"/>
            <a:endParaRPr lang="ru-RU" b="0" i="0" u="none" strike="noStrike" baseline="0" dirty="0">
              <a:latin typeface="+mj-lt"/>
            </a:endParaRPr>
          </a:p>
          <a:p>
            <a:pPr algn="l"/>
            <a:r>
              <a:rPr lang="ru-RU" dirty="0">
                <a:latin typeface="+mj-lt"/>
              </a:rPr>
              <a:t>				</a:t>
            </a:r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16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ru-RU" sz="1600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E750C-283E-4295-A7E0-0B21F7B16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53" y="4089435"/>
            <a:ext cx="3034952" cy="19680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3B7D2E-FA63-44B6-AB81-C4D7C0D3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830" y="4089435"/>
            <a:ext cx="2852258" cy="19680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EABD97-27DD-4D83-B867-D8B3F572D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337" y="4089435"/>
            <a:ext cx="2912761" cy="19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3398" y="645952"/>
            <a:ext cx="11204484" cy="281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latin typeface="+mj-lt"/>
                <a:cs typeface="Times New Roman" pitchFamily="18" charset="0"/>
              </a:rPr>
              <a:t>	Земельный участок с кадастровым номером 23:43:0205016:53, площадью 8 402 </a:t>
            </a:r>
            <a:r>
              <a:rPr lang="ru-RU" b="1" dirty="0" err="1">
                <a:latin typeface="+mj-lt"/>
                <a:cs typeface="Times New Roman" pitchFamily="18" charset="0"/>
              </a:rPr>
              <a:t>кв.м</a:t>
            </a:r>
            <a:r>
              <a:rPr lang="ru-RU" b="1" dirty="0">
                <a:latin typeface="+mj-lt"/>
                <a:cs typeface="Times New Roman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Адрес: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г. Краснодар, ул. ул. Одесская, 26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Вид права: собственность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Разрешенное использование: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для эксплуатации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производственных зданий и сооружений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Инженерные сети – канализация, газопровод, водопровод,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электрические сети, теплосеть. Территория участка имеет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ограждение и асфальтовое покрытие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04D85-F758-4501-B319-E42DE779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4" y="562062"/>
            <a:ext cx="694860" cy="577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5C226-C585-4E51-B71F-5BFC530129A5}"/>
              </a:ext>
            </a:extLst>
          </p:cNvPr>
          <p:cNvSpPr txBox="1"/>
          <p:nvPr/>
        </p:nvSpPr>
        <p:spPr>
          <a:xfrm>
            <a:off x="5274022" y="3566596"/>
            <a:ext cx="64453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Земельный участок с кадастровым номером 23:43:0205016:52, площадью 1 491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кв.м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Адрес: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г. Краснодар, ул. Одесская, 26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Вид права: на праве общей долевой собственности, в размере 5/6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Разрешенное использование: для эксплуатации административного здания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Gothic Std B"/>
                <a:ea typeface="+mn-ea"/>
                <a:cs typeface="Times New Roman" pitchFamily="18" charset="0"/>
              </a:rPr>
              <a:t>Рельеф участков спокойный, без существенных перепад высот Участки имеют асфальтовое покрытие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D475F9-14F4-49B9-8EAA-DB55402C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162" y="3655193"/>
            <a:ext cx="694860" cy="5771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808681-104A-45E9-8EB4-4F97E4E41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44" y="1139243"/>
            <a:ext cx="3738859" cy="21127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39333B-10EA-44BB-B97D-B98CD7FA4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1" y="3566596"/>
            <a:ext cx="3472875" cy="24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9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81122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1600" b="1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lvl="0" indent="-285750">
              <a:spcAft>
                <a:spcPts val="1000"/>
              </a:spcAft>
              <a:buFontTx/>
              <a:buChar char="-"/>
            </a:pPr>
            <a:endParaRPr lang="ru-RU" sz="1600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dirty="0">
              <a:latin typeface="+mj-lt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CBBE5-E58B-41C1-ACF6-20FAED16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81" y="549612"/>
            <a:ext cx="755970" cy="627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433C7-FCD7-4222-B564-0CE3FD129993}"/>
              </a:ext>
            </a:extLst>
          </p:cNvPr>
          <p:cNvSpPr txBox="1"/>
          <p:nvPr/>
        </p:nvSpPr>
        <p:spPr>
          <a:xfrm>
            <a:off x="796954" y="1375131"/>
            <a:ext cx="107630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/>
              <a:t>Административное здание – здание административно-бытового назначения, общей площадью 1 147,70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/>
              <a:t>Учебный пункт – здание административно-бытового назначения с кадастровым № 23:43:0205016:112 общей площадью 116,70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Инженерный корпус с пристройкой – здание административно-бытового назначения, общей площадью 1 975,20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Котельная – здание производственно-складского назначения, общей площадью 229,50 </a:t>
            </a:r>
            <a:r>
              <a:rPr lang="ru-RU" dirty="0" err="1"/>
              <a:t>кв.м</a:t>
            </a:r>
            <a:r>
              <a:rPr lang="ru-RU" dirty="0"/>
              <a:t>. </a:t>
            </a:r>
          </a:p>
          <a:p>
            <a:r>
              <a:rPr lang="ru-RU" dirty="0"/>
              <a:t>В здании котельной установлено оборудование:</a:t>
            </a:r>
          </a:p>
          <a:p>
            <a:r>
              <a:rPr lang="ru-RU" dirty="0"/>
              <a:t>– Напольный стальной отопительный котел </a:t>
            </a:r>
            <a:r>
              <a:rPr lang="ru-RU" dirty="0" err="1"/>
              <a:t>Buderus</a:t>
            </a:r>
            <a:r>
              <a:rPr lang="ru-RU" dirty="0"/>
              <a:t> </a:t>
            </a:r>
            <a:r>
              <a:rPr lang="ru-RU" dirty="0" err="1"/>
              <a:t>Logano</a:t>
            </a:r>
            <a:r>
              <a:rPr lang="ru-RU" dirty="0"/>
              <a:t> SK755-1040 – 2 шт.;</a:t>
            </a:r>
          </a:p>
          <a:p>
            <a:r>
              <a:rPr lang="ru-RU" dirty="0"/>
              <a:t>– Напольный стальной отопительный котел </a:t>
            </a:r>
            <a:r>
              <a:rPr lang="ru-RU" dirty="0" err="1"/>
              <a:t>Ferroli</a:t>
            </a:r>
            <a:r>
              <a:rPr lang="ru-RU" dirty="0"/>
              <a:t> </a:t>
            </a:r>
            <a:r>
              <a:rPr lang="ru-RU" dirty="0" err="1"/>
              <a:t>Prextherm</a:t>
            </a:r>
            <a:r>
              <a:rPr lang="ru-RU" dirty="0"/>
              <a:t> RsW525 – 1 шт.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Насосная, проходная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5EFC5-C200-4E9B-945C-6C1A53BE3952}"/>
              </a:ext>
            </a:extLst>
          </p:cNvPr>
          <p:cNvSpPr txBox="1"/>
          <p:nvPr/>
        </p:nvSpPr>
        <p:spPr>
          <a:xfrm>
            <a:off x="1512814" y="728800"/>
            <a:ext cx="10679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Здания в количестве 10 единиц,  общей площадью 6 164 </a:t>
            </a:r>
            <a:r>
              <a:rPr lang="ru-RU" b="1" dirty="0" err="1">
                <a:latin typeface="+mj-lt"/>
              </a:rPr>
              <a:t>кв.м</a:t>
            </a:r>
            <a:endParaRPr lang="ru-RU" b="1" dirty="0">
              <a:latin typeface="+mj-lt"/>
            </a:endParaRPr>
          </a:p>
          <a:p>
            <a:r>
              <a:rPr lang="ru-RU" b="1" dirty="0">
                <a:latin typeface="+mj-lt"/>
              </a:rPr>
              <a:t>Сооружения в количестве 7 единиц, представленные инженерными сетями, ограждением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EA7C18-B6D9-4009-B215-CC70AFDCD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09" y="4501503"/>
            <a:ext cx="2217699" cy="1529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497531-93A5-4B0E-B2AE-D9560D64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47" y="4501502"/>
            <a:ext cx="2190924" cy="15290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F5EACF-FADF-4B26-A215-4AF5CC191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211" y="4518560"/>
            <a:ext cx="2257515" cy="15290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DB8B01-4645-4B7E-8026-5B521C5AB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52" y="4501505"/>
            <a:ext cx="2408717" cy="15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0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81122" y="482568"/>
            <a:ext cx="1061801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1600" b="1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lvl="0" indent="-285750">
              <a:spcAft>
                <a:spcPts val="1000"/>
              </a:spcAft>
              <a:buFontTx/>
              <a:buChar char="-"/>
            </a:pPr>
            <a:endParaRPr lang="ru-RU" sz="1600" dirty="0">
              <a:solidFill>
                <a:srgbClr val="000000"/>
              </a:solidFill>
              <a:latin typeface="Adobe Gothic Std B"/>
              <a:cs typeface="Times New Roman" pitchFamily="18" charset="0"/>
            </a:endParaRPr>
          </a:p>
          <a:p>
            <a:pPr marL="285750" indent="-285750">
              <a:spcAft>
                <a:spcPts val="1000"/>
              </a:spcAft>
              <a:buFontTx/>
              <a:buChar char="-"/>
            </a:pPr>
            <a:endParaRPr lang="ru-RU" sz="1600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433C7-FCD7-4222-B564-0CE3FD129993}"/>
              </a:ext>
            </a:extLst>
          </p:cNvPr>
          <p:cNvSpPr txBox="1"/>
          <p:nvPr/>
        </p:nvSpPr>
        <p:spPr>
          <a:xfrm>
            <a:off x="755009" y="584121"/>
            <a:ext cx="1105669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/>
              <a:t>СКТБ СЭТ с пристройками – здание административно-бытового назначения,</a:t>
            </a:r>
          </a:p>
          <a:p>
            <a:pPr algn="l"/>
            <a:r>
              <a:rPr lang="ru-RU" dirty="0"/>
              <a:t> общей площадью 362,70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dirty="0" err="1"/>
              <a:t>Спецкорпус</a:t>
            </a:r>
            <a:r>
              <a:rPr lang="ru-RU" dirty="0"/>
              <a:t> №1 с пристройками – здание административно-бытового</a:t>
            </a:r>
          </a:p>
          <a:p>
            <a:pPr algn="l"/>
            <a:r>
              <a:rPr lang="ru-RU" dirty="0"/>
              <a:t> назначения, общей площадью 1 470,10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/>
              <a:t>Спецкорпус</a:t>
            </a:r>
            <a:r>
              <a:rPr lang="ru-RU" dirty="0"/>
              <a:t>-конструкторское бюро с пристройкой – </a:t>
            </a:r>
          </a:p>
          <a:p>
            <a:r>
              <a:rPr lang="ru-RU" dirty="0"/>
              <a:t>здание административно-бытового назначения, </a:t>
            </a:r>
          </a:p>
          <a:p>
            <a:r>
              <a:rPr lang="ru-RU" dirty="0"/>
              <a:t>общей площадью 769,80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Трансформаторная подстанция – здание производственно-</a:t>
            </a:r>
          </a:p>
          <a:p>
            <a:r>
              <a:rPr lang="ru-RU" dirty="0"/>
              <a:t>складского назначения с кадастровым №23:01:0503048:1527,</a:t>
            </a:r>
          </a:p>
          <a:p>
            <a:r>
              <a:rPr lang="ru-RU" dirty="0"/>
              <a:t>общей площадью 51,40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AC8454-A304-4D15-9CED-26B6BBB60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901" y="1149292"/>
            <a:ext cx="2981518" cy="2109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8A05A6-C443-433C-AFB4-B8442616C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75" y="3824994"/>
            <a:ext cx="2794215" cy="22525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202733-654B-4566-9925-1360BB2CD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901" y="3824301"/>
            <a:ext cx="3010962" cy="22531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6FC43A-4525-4AE2-B433-B2C477D5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15" y="3824994"/>
            <a:ext cx="3070370" cy="22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9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3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80F79"/>
      </a:accent1>
      <a:accent2>
        <a:srgbClr val="0C344C"/>
      </a:accent2>
      <a:accent3>
        <a:srgbClr val="19627F"/>
      </a:accent3>
      <a:accent4>
        <a:srgbClr val="6F878C"/>
      </a:accent4>
      <a:accent5>
        <a:srgbClr val="BFBEBE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10339</TotalTime>
  <Words>1164</Words>
  <Application>Microsoft Office PowerPoint</Application>
  <PresentationFormat>Широкоэкранный</PresentationFormat>
  <Paragraphs>157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Adobe Gothic Std B</vt:lpstr>
      <vt:lpstr>Arial</vt:lpstr>
      <vt:lpstr>Calibri</vt:lpstr>
      <vt:lpstr>HelveticaNeueCyr</vt:lpstr>
      <vt:lpstr>Wingdings</vt:lpstr>
      <vt:lpstr>Office Theme</vt:lpstr>
      <vt:lpstr>Имущественный комплекс,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Москвитина Н.А.</cp:lastModifiedBy>
  <cp:revision>446</cp:revision>
  <cp:lastPrinted>2019-10-18T12:08:50Z</cp:lastPrinted>
  <dcterms:created xsi:type="dcterms:W3CDTF">2017-06-08T09:33:15Z</dcterms:created>
  <dcterms:modified xsi:type="dcterms:W3CDTF">2022-07-06T11:37:44Z</dcterms:modified>
</cp:coreProperties>
</file>