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8288000" cy="10287000"/>
  <p:notesSz cx="10287000" cy="18288000"/>
  <p:embeddedFontLst>
    <p:embeddedFont>
      <p:font typeface="Jost Regular" panose="020B0604020202020204" charset="-52"/>
      <p:regular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Jost Medium" panose="020B0604020202020204" charset="-52"/>
      <p:regular r:id="rId12"/>
      <p:italic r:id="rId1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8" d="100"/>
          <a:sy n="78" d="100"/>
        </p:scale>
        <p:origin x="3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69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15.png"/><Relationship Id="rId26" Type="http://schemas.openxmlformats.org/officeDocument/2006/relationships/image" Target="../media/image35.svg"/><Relationship Id="rId3" Type="http://schemas.openxmlformats.org/officeDocument/2006/relationships/image" Target="../media/image8.jpeg"/><Relationship Id="rId21" Type="http://schemas.openxmlformats.org/officeDocument/2006/relationships/image" Target="../media/image17.png"/><Relationship Id="rId34" Type="http://schemas.openxmlformats.org/officeDocument/2006/relationships/image" Target="../media/image24.pn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17" Type="http://schemas.openxmlformats.org/officeDocument/2006/relationships/image" Target="../media/image27.svg"/><Relationship Id="rId25" Type="http://schemas.openxmlformats.org/officeDocument/2006/relationships/image" Target="../media/image7.png"/><Relationship Id="rId33" Type="http://schemas.openxmlformats.org/officeDocument/2006/relationships/image" Target="../media/image4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24" Type="http://schemas.openxmlformats.org/officeDocument/2006/relationships/image" Target="../media/image34.svg"/><Relationship Id="rId32" Type="http://schemas.openxmlformats.org/officeDocument/2006/relationships/image" Target="../media/image23.png"/><Relationship Id="rId5" Type="http://schemas.openxmlformats.org/officeDocument/2006/relationships/image" Target="../media/image16.svg"/><Relationship Id="rId15" Type="http://schemas.openxmlformats.org/officeDocument/2006/relationships/image" Target="../media/image25.svg"/><Relationship Id="rId23" Type="http://schemas.openxmlformats.org/officeDocument/2006/relationships/image" Target="../media/image18.png"/><Relationship Id="rId28" Type="http://schemas.openxmlformats.org/officeDocument/2006/relationships/image" Target="../media/image37.svg"/><Relationship Id="rId36" Type="http://schemas.openxmlformats.org/officeDocument/2006/relationships/image" Target="../media/image45.svg"/><Relationship Id="rId10" Type="http://schemas.openxmlformats.org/officeDocument/2006/relationships/image" Target="../media/image12.png"/><Relationship Id="rId19" Type="http://schemas.openxmlformats.org/officeDocument/2006/relationships/image" Target="../media/image29.svg"/><Relationship Id="rId31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4.png"/><Relationship Id="rId22" Type="http://schemas.openxmlformats.org/officeDocument/2006/relationships/image" Target="../media/image32.sv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openxmlformats.org/officeDocument/2006/relationships/image" Target="../media/image44.svg"/><Relationship Id="rId8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2.svg"/><Relationship Id="rId26" Type="http://schemas.openxmlformats.org/officeDocument/2006/relationships/image" Target="../media/image62.svg"/><Relationship Id="rId39" Type="http://schemas.openxmlformats.org/officeDocument/2006/relationships/image" Target="../media/image40.png"/><Relationship Id="rId21" Type="http://schemas.openxmlformats.org/officeDocument/2006/relationships/image" Target="../media/image32.png"/><Relationship Id="rId34" Type="http://schemas.openxmlformats.org/officeDocument/2006/relationships/image" Target="../media/image35.svg"/><Relationship Id="rId42" Type="http://schemas.openxmlformats.org/officeDocument/2006/relationships/image" Target="../media/image76.sv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29.svg"/><Relationship Id="rId29" Type="http://schemas.openxmlformats.org/officeDocument/2006/relationships/image" Target="../media/image36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8.png"/><Relationship Id="rId24" Type="http://schemas.openxmlformats.org/officeDocument/2006/relationships/image" Target="../media/image60.svg"/><Relationship Id="rId32" Type="http://schemas.openxmlformats.org/officeDocument/2006/relationships/image" Target="../media/image68.svg"/><Relationship Id="rId37" Type="http://schemas.openxmlformats.org/officeDocument/2006/relationships/image" Target="../media/image39.png"/><Relationship Id="rId40" Type="http://schemas.openxmlformats.org/officeDocument/2006/relationships/image" Target="../media/image74.svg"/><Relationship Id="rId5" Type="http://schemas.openxmlformats.org/officeDocument/2006/relationships/image" Target="../media/image9.png"/><Relationship Id="rId15" Type="http://schemas.openxmlformats.org/officeDocument/2006/relationships/image" Target="../media/image30.png"/><Relationship Id="rId23" Type="http://schemas.openxmlformats.org/officeDocument/2006/relationships/image" Target="../media/image33.png"/><Relationship Id="rId28" Type="http://schemas.openxmlformats.org/officeDocument/2006/relationships/image" Target="../media/image64.svg"/><Relationship Id="rId36" Type="http://schemas.openxmlformats.org/officeDocument/2006/relationships/image" Target="../media/image70.svg"/><Relationship Id="rId10" Type="http://schemas.openxmlformats.org/officeDocument/2006/relationships/image" Target="../media/image50.svg"/><Relationship Id="rId19" Type="http://schemas.openxmlformats.org/officeDocument/2006/relationships/image" Target="../media/image15.png"/><Relationship Id="rId31" Type="http://schemas.openxmlformats.org/officeDocument/2006/relationships/image" Target="../media/image37.png"/><Relationship Id="rId4" Type="http://schemas.openxmlformats.org/officeDocument/2006/relationships/image" Target="../media/image26.jpeg"/><Relationship Id="rId9" Type="http://schemas.openxmlformats.org/officeDocument/2006/relationships/image" Target="../media/image12.png"/><Relationship Id="rId14" Type="http://schemas.openxmlformats.org/officeDocument/2006/relationships/image" Target="../media/image54.svg"/><Relationship Id="rId22" Type="http://schemas.openxmlformats.org/officeDocument/2006/relationships/image" Target="../media/image58.svg"/><Relationship Id="rId27" Type="http://schemas.openxmlformats.org/officeDocument/2006/relationships/image" Target="../media/image35.png"/><Relationship Id="rId30" Type="http://schemas.openxmlformats.org/officeDocument/2006/relationships/image" Target="../media/image66.svg"/><Relationship Id="rId35" Type="http://schemas.openxmlformats.org/officeDocument/2006/relationships/image" Target="../media/image38.png"/><Relationship Id="rId8" Type="http://schemas.openxmlformats.org/officeDocument/2006/relationships/image" Target="../media/image49.svg"/><Relationship Id="rId3" Type="http://schemas.openxmlformats.org/officeDocument/2006/relationships/image" Target="../media/image25.jpeg"/><Relationship Id="rId12" Type="http://schemas.openxmlformats.org/officeDocument/2006/relationships/image" Target="../media/image52.svg"/><Relationship Id="rId17" Type="http://schemas.openxmlformats.org/officeDocument/2006/relationships/image" Target="../media/image17.png"/><Relationship Id="rId25" Type="http://schemas.openxmlformats.org/officeDocument/2006/relationships/image" Target="../media/image34.png"/><Relationship Id="rId33" Type="http://schemas.openxmlformats.org/officeDocument/2006/relationships/image" Target="../media/image7.png"/><Relationship Id="rId38" Type="http://schemas.openxmlformats.org/officeDocument/2006/relationships/image" Target="../media/image7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5.png"/><Relationship Id="rId18" Type="http://schemas.openxmlformats.org/officeDocument/2006/relationships/image" Target="../media/image88.svg"/><Relationship Id="rId26" Type="http://schemas.openxmlformats.org/officeDocument/2006/relationships/image" Target="../media/image51.png"/><Relationship Id="rId3" Type="http://schemas.openxmlformats.org/officeDocument/2006/relationships/image" Target="../media/image42.jpeg"/><Relationship Id="rId21" Type="http://schemas.openxmlformats.org/officeDocument/2006/relationships/image" Target="../media/image91.svg"/><Relationship Id="rId7" Type="http://schemas.openxmlformats.org/officeDocument/2006/relationships/image" Target="../media/image7.png"/><Relationship Id="rId12" Type="http://schemas.openxmlformats.org/officeDocument/2006/relationships/image" Target="../media/image82.svg"/><Relationship Id="rId17" Type="http://schemas.openxmlformats.org/officeDocument/2006/relationships/image" Target="../media/image87.sv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6.png"/><Relationship Id="rId20" Type="http://schemas.openxmlformats.org/officeDocument/2006/relationships/image" Target="../media/image47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svg"/><Relationship Id="rId11" Type="http://schemas.openxmlformats.org/officeDocument/2006/relationships/image" Target="../media/image12.png"/><Relationship Id="rId24" Type="http://schemas.openxmlformats.org/officeDocument/2006/relationships/image" Target="../media/image94.svg"/><Relationship Id="rId5" Type="http://schemas.openxmlformats.org/officeDocument/2006/relationships/image" Target="../media/image9.png"/><Relationship Id="rId15" Type="http://schemas.openxmlformats.org/officeDocument/2006/relationships/image" Target="../media/image85.svg"/><Relationship Id="rId23" Type="http://schemas.openxmlformats.org/officeDocument/2006/relationships/image" Target="../media/image49.png"/><Relationship Id="rId28" Type="http://schemas.openxmlformats.org/officeDocument/2006/relationships/image" Target="../media/image98.svg"/><Relationship Id="rId10" Type="http://schemas.openxmlformats.org/officeDocument/2006/relationships/image" Target="../media/image81.svg"/><Relationship Id="rId19" Type="http://schemas.openxmlformats.org/officeDocument/2006/relationships/image" Target="../media/image89.svg"/><Relationship Id="rId4" Type="http://schemas.openxmlformats.org/officeDocument/2006/relationships/image" Target="../media/image43.jpeg"/><Relationship Id="rId9" Type="http://schemas.openxmlformats.org/officeDocument/2006/relationships/image" Target="../media/image44.png"/><Relationship Id="rId14" Type="http://schemas.openxmlformats.org/officeDocument/2006/relationships/image" Target="../media/image84.svg"/><Relationship Id="rId22" Type="http://schemas.openxmlformats.org/officeDocument/2006/relationships/image" Target="../media/image48.png"/><Relationship Id="rId27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0" y="0"/>
            <a:ext cx="11668125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6553200" y="0"/>
            <a:ext cx="5676900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6992600" y="3609975"/>
            <a:ext cx="1295400" cy="182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542925" y="495300"/>
            <a:ext cx="1571625" cy="45029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1060019" y="8893836"/>
            <a:ext cx="4313649" cy="726796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2647950" y="2581275"/>
            <a:ext cx="885825" cy="7810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742950" y="6076950"/>
            <a:ext cx="885825" cy="781050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990DCAA4-8F22-F28C-E963-4D53ADF3C025}"/>
              </a:ext>
            </a:extLst>
          </p:cNvPr>
          <p:cNvSpPr/>
          <p:nvPr/>
        </p:nvSpPr>
        <p:spPr>
          <a:xfrm>
            <a:off x="1068222" y="3012886"/>
            <a:ext cx="8610892" cy="3038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500"/>
              </a:lnSpc>
              <a:buNone/>
            </a:pPr>
            <a:r>
              <a:rPr lang="ru-RU" sz="540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</a:rPr>
              <a:t>СХЕМА СОПРОВОЖДЕНИЯ ИНВЕСТИЦИОННЫХ ПРОЕКТОВ</a:t>
            </a:r>
            <a:endParaRPr lang="en-US" sz="5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6581775" y="2333625"/>
            <a:ext cx="4572000" cy="25812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6581775" y="6581775"/>
            <a:ext cx="4362450" cy="9048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714375" y="2333625"/>
            <a:ext cx="4572000" cy="25812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12449175" y="2333625"/>
            <a:ext cx="4572000" cy="25812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714375" y="952500"/>
            <a:ext cx="1438275" cy="6286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0" y="3609975"/>
            <a:ext cx="714375" cy="1828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5286375" y="3609975"/>
            <a:ext cx="1295400" cy="1828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/>
        </p:blipFill>
        <p:spPr>
          <a:xfrm>
            <a:off x="3429000" y="8477250"/>
            <a:ext cx="3219450" cy="1828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11153775" y="3609975"/>
            <a:ext cx="1295400" cy="18288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/>
        </p:blipFill>
        <p:spPr>
          <a:xfrm>
            <a:off x="5457825" y="3152775"/>
            <a:ext cx="942975" cy="942975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/>
        </p:blipFill>
        <p:spPr>
          <a:xfrm>
            <a:off x="11334750" y="3152775"/>
            <a:ext cx="942975" cy="94297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0" y="3619500"/>
            <a:ext cx="5791200" cy="66675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1104900" y="2695575"/>
            <a:ext cx="76200" cy="3429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6915150" y="2705100"/>
            <a:ext cx="76200" cy="3429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12715875" y="2705100"/>
            <a:ext cx="76200" cy="3429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/>
        </p:blipFill>
        <p:spPr>
          <a:xfrm>
            <a:off x="16173450" y="495300"/>
            <a:ext cx="1571625" cy="450297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/>
        </p:blipFill>
        <p:spPr>
          <a:xfrm>
            <a:off x="16821150" y="1838325"/>
            <a:ext cx="885825" cy="78105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/>
        </p:blipFill>
        <p:spPr>
          <a:xfrm>
            <a:off x="1600200" y="5248275"/>
            <a:ext cx="885825" cy="78105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/>
        </p:blipFill>
        <p:spPr>
          <a:xfrm>
            <a:off x="6648450" y="7867650"/>
            <a:ext cx="4295775" cy="1133475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29"/>
          <a:srcRect/>
          <a:stretch/>
        </p:blipFill>
        <p:spPr>
          <a:xfrm>
            <a:off x="11915775" y="3848100"/>
            <a:ext cx="6372225" cy="64389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10382250" y="8934450"/>
            <a:ext cx="4810125" cy="135255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16640175" y="2838450"/>
            <a:ext cx="1647825" cy="1921290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/>
        </p:blipFill>
        <p:spPr>
          <a:xfrm>
            <a:off x="5695950" y="3581400"/>
            <a:ext cx="485775" cy="104775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/>
        </p:blipFill>
        <p:spPr>
          <a:xfrm>
            <a:off x="9925050" y="6991350"/>
            <a:ext cx="600075" cy="123825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/>
        </p:blipFill>
        <p:spPr>
          <a:xfrm>
            <a:off x="11563350" y="3581400"/>
            <a:ext cx="485775" cy="104775"/>
          </a:xfrm>
          <a:prstGeom prst="rect">
            <a:avLst/>
          </a:prstGeom>
        </p:spPr>
      </p:pic>
      <p:sp>
        <p:nvSpPr>
          <p:cNvPr id="29" name="Text 0"/>
          <p:cNvSpPr/>
          <p:nvPr/>
        </p:nvSpPr>
        <p:spPr>
          <a:xfrm>
            <a:off x="1419225" y="2590800"/>
            <a:ext cx="329565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Инвестор</a:t>
            </a:r>
            <a:endParaRPr lang="en-US" sz="2700" dirty="0"/>
          </a:p>
        </p:txBody>
      </p:sp>
      <p:sp>
        <p:nvSpPr>
          <p:cNvPr id="30" name="Text 1"/>
          <p:cNvSpPr/>
          <p:nvPr/>
        </p:nvSpPr>
        <p:spPr>
          <a:xfrm>
            <a:off x="7200900" y="2628900"/>
            <a:ext cx="4016237" cy="21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Администрация муниципального образования город Краснодар</a:t>
            </a:r>
            <a:endParaRPr lang="en-US" sz="2400" dirty="0"/>
          </a:p>
        </p:txBody>
      </p:sp>
      <p:sp>
        <p:nvSpPr>
          <p:cNvPr id="31" name="Text 2"/>
          <p:cNvSpPr/>
          <p:nvPr/>
        </p:nvSpPr>
        <p:spPr>
          <a:xfrm>
            <a:off x="13039725" y="2647950"/>
            <a:ext cx="3800475" cy="21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Управление инвестиций 
и развития малого 
и среднего предпринимательства</a:t>
            </a:r>
            <a:endParaRPr lang="en-US" sz="2400" dirty="0"/>
          </a:p>
        </p:txBody>
      </p:sp>
      <p:sp>
        <p:nvSpPr>
          <p:cNvPr id="32" name="Text 3"/>
          <p:cNvSpPr/>
          <p:nvPr/>
        </p:nvSpPr>
        <p:spPr>
          <a:xfrm>
            <a:off x="2486025" y="971550"/>
            <a:ext cx="15078075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ОБРАЩЕНИЕ ИНВЕСТОРА В ОРГАН МЕСТНОГО САМОУПРАВЛЕНИЯ </a:t>
            </a:r>
            <a:endParaRPr lang="en-US" sz="3000" dirty="0"/>
          </a:p>
        </p:txBody>
      </p:sp>
      <p:sp>
        <p:nvSpPr>
          <p:cNvPr id="33" name="Text 4"/>
          <p:cNvSpPr/>
          <p:nvPr/>
        </p:nvSpPr>
        <p:spPr>
          <a:xfrm>
            <a:off x="981075" y="1047750"/>
            <a:ext cx="11715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Этап 1</a:t>
            </a:r>
            <a:endParaRPr lang="en-US" sz="2400" dirty="0"/>
          </a:p>
        </p:txBody>
      </p:sp>
      <p:sp>
        <p:nvSpPr>
          <p:cNvPr id="34" name="Text 5"/>
          <p:cNvSpPr/>
          <p:nvPr/>
        </p:nvSpPr>
        <p:spPr>
          <a:xfrm>
            <a:off x="7162800" y="6810375"/>
            <a:ext cx="3629025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Подать обращение</a:t>
            </a:r>
            <a:endParaRPr lang="en-US" sz="2400" dirty="0"/>
          </a:p>
        </p:txBody>
      </p:sp>
      <p:sp>
        <p:nvSpPr>
          <p:cNvPr id="35" name="Text 6"/>
          <p:cNvSpPr/>
          <p:nvPr/>
        </p:nvSpPr>
        <p:spPr>
          <a:xfrm>
            <a:off x="6877050" y="8067675"/>
            <a:ext cx="3981450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Обращение можно подавать 
в бумажном или электронном виде</a:t>
            </a:r>
            <a:endParaRPr lang="en-US" sz="1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6173450" y="495300"/>
            <a:ext cx="1571625" cy="45029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714375" y="952500"/>
            <a:ext cx="1438275" cy="628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10506075" y="2743200"/>
            <a:ext cx="6886575" cy="69627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10487025" y="2352675"/>
            <a:ext cx="6905625" cy="157162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668000" y="4210050"/>
            <a:ext cx="2038350" cy="16859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0668000" y="6877050"/>
            <a:ext cx="2105025" cy="2105025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/>
        </p:blipFill>
        <p:spPr>
          <a:xfrm>
            <a:off x="981075" y="4343400"/>
            <a:ext cx="76200" cy="3429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/>
        </p:blipFill>
        <p:spPr>
          <a:xfrm>
            <a:off x="1304925" y="6105525"/>
            <a:ext cx="942975" cy="9429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/>
        </p:blipFill>
        <p:spPr>
          <a:xfrm>
            <a:off x="1304925" y="7219950"/>
            <a:ext cx="942975" cy="942975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/>
        </p:blipFill>
        <p:spPr>
          <a:xfrm>
            <a:off x="1304925" y="8410575"/>
            <a:ext cx="942975" cy="94297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/>
        </p:blipFill>
        <p:spPr>
          <a:xfrm>
            <a:off x="5372100" y="6105525"/>
            <a:ext cx="942975" cy="942975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/>
        </p:blipFill>
        <p:spPr>
          <a:xfrm>
            <a:off x="5372100" y="7372350"/>
            <a:ext cx="942975" cy="942975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714375" y="2743200"/>
            <a:ext cx="8677275" cy="6962775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/>
        </p:blipFill>
        <p:spPr>
          <a:xfrm>
            <a:off x="714375" y="2352675"/>
            <a:ext cx="8677275" cy="1571625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/>
        </p:blipFill>
        <p:spPr>
          <a:xfrm>
            <a:off x="1485900" y="6257925"/>
            <a:ext cx="581025" cy="581025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/>
        </p:blipFill>
        <p:spPr>
          <a:xfrm>
            <a:off x="5572125" y="7572375"/>
            <a:ext cx="533400" cy="5334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/>
        </p:blipFill>
        <p:spPr>
          <a:xfrm>
            <a:off x="5600700" y="6315075"/>
            <a:ext cx="514350" cy="51435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/>
        </p:blipFill>
        <p:spPr>
          <a:xfrm>
            <a:off x="1514475" y="7477125"/>
            <a:ext cx="506884" cy="428625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/>
        </p:blipFill>
        <p:spPr>
          <a:xfrm>
            <a:off x="12963525" y="419100"/>
            <a:ext cx="885825" cy="78105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/>
        </p:blipFill>
        <p:spPr>
          <a:xfrm>
            <a:off x="9144000" y="8448675"/>
            <a:ext cx="885825" cy="78105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/>
        </p:blipFill>
        <p:spPr>
          <a:xfrm>
            <a:off x="704850" y="5038725"/>
            <a:ext cx="8686800" cy="18288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/>
        </p:blipFill>
        <p:spPr>
          <a:xfrm>
            <a:off x="10506075" y="6296025"/>
            <a:ext cx="6886575" cy="18288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/>
        </p:blipFill>
        <p:spPr>
          <a:xfrm>
            <a:off x="4810125" y="5048250"/>
            <a:ext cx="9525" cy="4657725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/>
          <a:stretch/>
        </p:blipFill>
        <p:spPr>
          <a:xfrm>
            <a:off x="1485900" y="8591550"/>
            <a:ext cx="571500" cy="571500"/>
          </a:xfrm>
          <a:prstGeom prst="rect">
            <a:avLst/>
          </a:prstGeom>
        </p:spPr>
      </p:pic>
      <p:sp>
        <p:nvSpPr>
          <p:cNvPr id="29" name="Text 0"/>
          <p:cNvSpPr/>
          <p:nvPr/>
        </p:nvSpPr>
        <p:spPr>
          <a:xfrm>
            <a:off x="2533650" y="828675"/>
            <a:ext cx="1204912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АНАЛИЗ ФИНАНСОВО-ЭКОНОМИЧЕСКИХ ПОКАЗАТЕЛЕЙ ЗАПРОСА ИНВЕСТОРА</a:t>
            </a:r>
            <a:endParaRPr lang="en-US" sz="3000" dirty="0"/>
          </a:p>
        </p:txBody>
      </p:sp>
      <p:sp>
        <p:nvSpPr>
          <p:cNvPr id="30" name="Text 1"/>
          <p:cNvSpPr/>
          <p:nvPr/>
        </p:nvSpPr>
        <p:spPr>
          <a:xfrm>
            <a:off x="952500" y="1057275"/>
            <a:ext cx="11715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Этап 2</a:t>
            </a:r>
            <a:endParaRPr lang="en-US" sz="2400" dirty="0"/>
          </a:p>
        </p:txBody>
      </p:sp>
      <p:sp>
        <p:nvSpPr>
          <p:cNvPr id="31" name="Text 2"/>
          <p:cNvSpPr/>
          <p:nvPr/>
        </p:nvSpPr>
        <p:spPr>
          <a:xfrm>
            <a:off x="1266825" y="4305300"/>
            <a:ext cx="553402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Анализ оснащенности запроса ресурсами</a:t>
            </a:r>
            <a:endParaRPr lang="en-US" sz="2250" dirty="0"/>
          </a:p>
        </p:txBody>
      </p:sp>
      <p:sp>
        <p:nvSpPr>
          <p:cNvPr id="32" name="Text 3"/>
          <p:cNvSpPr/>
          <p:nvPr/>
        </p:nvSpPr>
        <p:spPr>
          <a:xfrm>
            <a:off x="1247775" y="5372100"/>
            <a:ext cx="377190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МАТЕРИАЛЬНЫЕ РЕСУРСЫ</a:t>
            </a:r>
            <a:endParaRPr lang="en-US" sz="1950" dirty="0"/>
          </a:p>
        </p:txBody>
      </p:sp>
      <p:sp>
        <p:nvSpPr>
          <p:cNvPr id="33" name="Text 4"/>
          <p:cNvSpPr/>
          <p:nvPr/>
        </p:nvSpPr>
        <p:spPr>
          <a:xfrm>
            <a:off x="2781300" y="6400800"/>
            <a:ext cx="106680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2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Земля</a:t>
            </a:r>
            <a:endParaRPr lang="en-US" sz="1800" dirty="0"/>
          </a:p>
        </p:txBody>
      </p:sp>
      <p:sp>
        <p:nvSpPr>
          <p:cNvPr id="34" name="Text 5"/>
          <p:cNvSpPr/>
          <p:nvPr/>
        </p:nvSpPr>
        <p:spPr>
          <a:xfrm>
            <a:off x="2771775" y="7515225"/>
            <a:ext cx="106680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2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Финансы</a:t>
            </a:r>
            <a:endParaRPr lang="en-US" sz="1800" dirty="0"/>
          </a:p>
        </p:txBody>
      </p:sp>
      <p:sp>
        <p:nvSpPr>
          <p:cNvPr id="35" name="Text 6"/>
          <p:cNvSpPr/>
          <p:nvPr/>
        </p:nvSpPr>
        <p:spPr>
          <a:xfrm>
            <a:off x="2771775" y="8705850"/>
            <a:ext cx="106680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2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Здания</a:t>
            </a:r>
            <a:endParaRPr lang="en-US" sz="1800" dirty="0"/>
          </a:p>
        </p:txBody>
      </p:sp>
      <p:sp>
        <p:nvSpPr>
          <p:cNvPr id="36" name="Text 7"/>
          <p:cNvSpPr/>
          <p:nvPr/>
        </p:nvSpPr>
        <p:spPr>
          <a:xfrm>
            <a:off x="6848475" y="6296025"/>
            <a:ext cx="179070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2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Инвестиционный паспорт проекта</a:t>
            </a:r>
            <a:endParaRPr lang="en-US" sz="1800" dirty="0"/>
          </a:p>
        </p:txBody>
      </p:sp>
      <p:sp>
        <p:nvSpPr>
          <p:cNvPr id="37" name="Text 8"/>
          <p:cNvSpPr/>
          <p:nvPr/>
        </p:nvSpPr>
        <p:spPr>
          <a:xfrm>
            <a:off x="6819900" y="7343775"/>
            <a:ext cx="217170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2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Технико-экономическое обоснование</a:t>
            </a:r>
            <a:endParaRPr lang="en-US" sz="1800" dirty="0"/>
          </a:p>
        </p:txBody>
      </p:sp>
      <p:sp>
        <p:nvSpPr>
          <p:cNvPr id="38" name="Text 9"/>
          <p:cNvSpPr/>
          <p:nvPr/>
        </p:nvSpPr>
        <p:spPr>
          <a:xfrm>
            <a:off x="5372100" y="5372100"/>
            <a:ext cx="377190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НЕМАТЕРИАЛЬНЫЕ РЕСУРСЫ</a:t>
            </a:r>
            <a:endParaRPr lang="en-US" sz="1950" dirty="0"/>
          </a:p>
        </p:txBody>
      </p:sp>
      <p:sp>
        <p:nvSpPr>
          <p:cNvPr id="39" name="Text 10"/>
          <p:cNvSpPr/>
          <p:nvPr/>
        </p:nvSpPr>
        <p:spPr>
          <a:xfrm>
            <a:off x="10896600" y="2600325"/>
            <a:ext cx="5629275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ПРИ НЕОБХОДИМОСТИ СОДЕЙСТВИЯ ОРГАНОВ ВЛАСТИ КРАСНОДАРСКОГО КРАЯ, МОГУТ ПОДКЛЮЧИТЬСЯ:</a:t>
            </a:r>
            <a:endParaRPr lang="en-US" sz="1950" dirty="0"/>
          </a:p>
        </p:txBody>
      </p:sp>
      <p:sp>
        <p:nvSpPr>
          <p:cNvPr id="40" name="Text 11"/>
          <p:cNvSpPr/>
          <p:nvPr/>
        </p:nvSpPr>
        <p:spPr>
          <a:xfrm>
            <a:off x="13077825" y="4610100"/>
            <a:ext cx="4016237" cy="21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АНО “Агентство по привлечению инвестиций”</a:t>
            </a:r>
            <a:endParaRPr lang="en-US" sz="2250" dirty="0"/>
          </a:p>
        </p:txBody>
      </p:sp>
      <p:sp>
        <p:nvSpPr>
          <p:cNvPr id="41" name="Text 12"/>
          <p:cNvSpPr/>
          <p:nvPr/>
        </p:nvSpPr>
        <p:spPr>
          <a:xfrm>
            <a:off x="13058775" y="7105650"/>
            <a:ext cx="4038600" cy="21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Департамент развития бизнеса и внешнеэкономической деятельности Краснодарского края</a:t>
            </a:r>
            <a:endParaRPr lang="en-US" sz="2250" dirty="0"/>
          </a:p>
        </p:txBody>
      </p:sp>
      <p:sp>
        <p:nvSpPr>
          <p:cNvPr id="42" name="Text 13"/>
          <p:cNvSpPr/>
          <p:nvPr/>
        </p:nvSpPr>
        <p:spPr>
          <a:xfrm>
            <a:off x="1123950" y="2590800"/>
            <a:ext cx="7657193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УПРАВЛЕНИЕ ИНВЕСТИЦИЙ И РАЗВИТИЯ МАЛОГО И СРЕДНЕГО ПРЕДПРИНИМАТЕЛЬСТВА АДМИНИСТРАЦИИ МУНИЦИПАЛЬНОГО ОБРАЗОВАНИЯ ГОРОД КРАСНОДАР</a:t>
            </a:r>
            <a:endParaRPr lang="en-US" sz="1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5267325" y="2914650"/>
            <a:ext cx="885825" cy="7810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6173450" y="495300"/>
            <a:ext cx="1571625" cy="450297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714375" y="952500"/>
            <a:ext cx="1438275" cy="6286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714375" y="3200400"/>
            <a:ext cx="4838700" cy="28956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6724650" y="3200400"/>
            <a:ext cx="4838700" cy="28956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/>
        </p:blipFill>
        <p:spPr>
          <a:xfrm>
            <a:off x="714375" y="6734175"/>
            <a:ext cx="4838700" cy="28956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/>
        </p:blipFill>
        <p:spPr>
          <a:xfrm>
            <a:off x="6724650" y="6734175"/>
            <a:ext cx="4838700" cy="28956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/>
        </p:blipFill>
        <p:spPr>
          <a:xfrm>
            <a:off x="12734925" y="6734175"/>
            <a:ext cx="4838700" cy="28956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2734925" y="5591175"/>
            <a:ext cx="885825" cy="78105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/>
        </p:blipFill>
        <p:spPr>
          <a:xfrm>
            <a:off x="13496925" y="4572000"/>
            <a:ext cx="4291017" cy="170497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2601575" y="3200400"/>
            <a:ext cx="4988486" cy="340995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/>
        </p:blipFill>
        <p:spPr>
          <a:xfrm>
            <a:off x="13454063" y="4491038"/>
            <a:ext cx="4291017" cy="1704975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2677775" y="4391025"/>
            <a:ext cx="1752600" cy="215265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14144625" y="2466975"/>
            <a:ext cx="2209800" cy="27051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/>
        </p:blipFill>
        <p:spPr>
          <a:xfrm>
            <a:off x="16964025" y="1838325"/>
            <a:ext cx="1323975" cy="2968569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29"/>
          <a:srcRect/>
          <a:stretch/>
        </p:blipFill>
        <p:spPr>
          <a:xfrm>
            <a:off x="17316450" y="4495800"/>
            <a:ext cx="590550" cy="447675"/>
          </a:xfrm>
          <a:prstGeom prst="rect">
            <a:avLst/>
          </a:prstGeom>
        </p:spPr>
      </p:pic>
      <p:sp>
        <p:nvSpPr>
          <p:cNvPr id="21" name="Text 0"/>
          <p:cNvSpPr/>
          <p:nvPr/>
        </p:nvSpPr>
        <p:spPr>
          <a:xfrm>
            <a:off x="2533650" y="876300"/>
            <a:ext cx="1204912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СОЗДАНИЕ “ДОРОЖНОЙ КАРТЫ” ПРОЕКТА С СОДЕЙСТВИЕМ ОРГАНОВ ИСПОЛНИТЕЛЬНОЙ ВЛАСТИ ДЛЯ ЕГО РЕАЛИЗАЦИИ</a:t>
            </a:r>
            <a:endParaRPr lang="en-US" sz="3000" dirty="0"/>
          </a:p>
        </p:txBody>
      </p:sp>
      <p:sp>
        <p:nvSpPr>
          <p:cNvPr id="22" name="Text 1"/>
          <p:cNvSpPr/>
          <p:nvPr/>
        </p:nvSpPr>
        <p:spPr>
          <a:xfrm>
            <a:off x="952500" y="1057275"/>
            <a:ext cx="11715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Этап 3</a:t>
            </a:r>
            <a:endParaRPr lang="en-US" sz="2400" dirty="0"/>
          </a:p>
        </p:txBody>
      </p:sp>
      <p:sp>
        <p:nvSpPr>
          <p:cNvPr id="23" name="Text 2"/>
          <p:cNvSpPr/>
          <p:nvPr/>
        </p:nvSpPr>
        <p:spPr>
          <a:xfrm>
            <a:off x="2533649" y="2114550"/>
            <a:ext cx="100679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2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Для каждого проекта создается “Дорожная карта” - пошаговый сценарий строительства</a:t>
            </a:r>
            <a:endParaRPr lang="en-US" sz="1800" dirty="0"/>
          </a:p>
        </p:txBody>
      </p:sp>
      <p:sp>
        <p:nvSpPr>
          <p:cNvPr id="24" name="Text 3"/>
          <p:cNvSpPr/>
          <p:nvPr/>
        </p:nvSpPr>
        <p:spPr>
          <a:xfrm>
            <a:off x="1057275" y="4752975"/>
            <a:ext cx="3086100" cy="790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2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Содействие в поиске земельного участка</a:t>
            </a:r>
            <a:endParaRPr lang="en-US" sz="1800" dirty="0"/>
          </a:p>
        </p:txBody>
      </p:sp>
      <p:sp>
        <p:nvSpPr>
          <p:cNvPr id="25" name="Text 4"/>
          <p:cNvSpPr/>
          <p:nvPr/>
        </p:nvSpPr>
        <p:spPr>
          <a:xfrm>
            <a:off x="7067550" y="3505200"/>
            <a:ext cx="4772025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ДЕПАРТАМЕНТ АРХИТЕКТУРЫ 
И ГРАДОСТРОИТЕЛЬСТВА Г. КРАСНОДАР</a:t>
            </a:r>
            <a:endParaRPr lang="en-US" sz="1650" dirty="0"/>
          </a:p>
        </p:txBody>
      </p:sp>
      <p:sp>
        <p:nvSpPr>
          <p:cNvPr id="26" name="Text 5"/>
          <p:cNvSpPr/>
          <p:nvPr/>
        </p:nvSpPr>
        <p:spPr>
          <a:xfrm>
            <a:off x="1057275" y="7019925"/>
            <a:ext cx="4371975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ДЕПАРТАМЕНТ ГОРОДСКОГО ХОЗЯЙСТВА И ТОПЛИВНО-ЭНЕРГЕТИЧЕСКОГО КОМПЛЕКСА Г. КРАСНОДАР</a:t>
            </a:r>
            <a:endParaRPr lang="en-US" sz="1650" dirty="0"/>
          </a:p>
        </p:txBody>
      </p:sp>
      <p:sp>
        <p:nvSpPr>
          <p:cNvPr id="27" name="Text 6"/>
          <p:cNvSpPr/>
          <p:nvPr/>
        </p:nvSpPr>
        <p:spPr>
          <a:xfrm>
            <a:off x="7067550" y="6981825"/>
            <a:ext cx="4543425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УПРАВЛЕНИЕ ИНВЕСТИЦИЙ 
И РАЗВИТИЯ МАЛОГО И СРЕДНЕГО ПРЕДПРИНИМАТЕЛЬСТВА Г. КРАСНОДАР</a:t>
            </a:r>
            <a:endParaRPr lang="en-US" sz="1650" dirty="0"/>
          </a:p>
        </p:txBody>
      </p:sp>
      <p:sp>
        <p:nvSpPr>
          <p:cNvPr id="28" name="Text 7"/>
          <p:cNvSpPr/>
          <p:nvPr/>
        </p:nvSpPr>
        <p:spPr>
          <a:xfrm>
            <a:off x="13144500" y="6981825"/>
            <a:ext cx="417195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ДЕПАРТАМЕНТ ТРАНСПОРТА 
И ДОРОЖНОГО ХОЗЯЙСТВА Г.КРАСНОДАР</a:t>
            </a:r>
            <a:endParaRPr lang="en-US" sz="1650" dirty="0"/>
          </a:p>
        </p:txBody>
      </p:sp>
      <p:sp>
        <p:nvSpPr>
          <p:cNvPr id="29" name="Text 8"/>
          <p:cNvSpPr/>
          <p:nvPr/>
        </p:nvSpPr>
        <p:spPr>
          <a:xfrm>
            <a:off x="1057275" y="3505200"/>
            <a:ext cx="451485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Jost Medium" pitchFamily="34" charset="0"/>
                <a:ea typeface="Jost Medium" pitchFamily="34" charset="-122"/>
                <a:cs typeface="Jost Medium" pitchFamily="34" charset="-120"/>
              </a:rPr>
              <a:t>ДЕПАРТАМЕНТ МУНИЦИПАЛЬНОЙ 
СОБСТВЕННОСТИ Г. КРАСНОДАР</a:t>
            </a:r>
            <a:endParaRPr lang="en-US" sz="1650" dirty="0"/>
          </a:p>
        </p:txBody>
      </p:sp>
      <p:sp>
        <p:nvSpPr>
          <p:cNvPr id="30" name="Text 9"/>
          <p:cNvSpPr/>
          <p:nvPr/>
        </p:nvSpPr>
        <p:spPr>
          <a:xfrm>
            <a:off x="7067550" y="4600575"/>
            <a:ext cx="417195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1725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Внесение изменений в документты территориального планирования, получение разрешительной документации по строительству объектов</a:t>
            </a:r>
            <a:endParaRPr lang="en-US" sz="1725" dirty="0"/>
          </a:p>
        </p:txBody>
      </p:sp>
      <p:sp>
        <p:nvSpPr>
          <p:cNvPr id="31" name="Text 10"/>
          <p:cNvSpPr/>
          <p:nvPr/>
        </p:nvSpPr>
        <p:spPr>
          <a:xfrm>
            <a:off x="1057275" y="8382000"/>
            <a:ext cx="417195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2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Решение вопросов технологического присоединения к инженерным сетям</a:t>
            </a:r>
            <a:endParaRPr lang="en-US" sz="1800" dirty="0"/>
          </a:p>
        </p:txBody>
      </p:sp>
      <p:sp>
        <p:nvSpPr>
          <p:cNvPr id="32" name="Text 11"/>
          <p:cNvSpPr/>
          <p:nvPr/>
        </p:nvSpPr>
        <p:spPr>
          <a:xfrm>
            <a:off x="7115175" y="8382000"/>
            <a:ext cx="417195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2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Помощь в получении финансовой государственной поддержки</a:t>
            </a:r>
            <a:endParaRPr lang="en-US" sz="1800" dirty="0"/>
          </a:p>
        </p:txBody>
      </p:sp>
      <p:sp>
        <p:nvSpPr>
          <p:cNvPr id="33" name="Text 12"/>
          <p:cNvSpPr/>
          <p:nvPr/>
        </p:nvSpPr>
        <p:spPr>
          <a:xfrm>
            <a:off x="13144500" y="8420100"/>
            <a:ext cx="417195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2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Jost Regular" pitchFamily="34" charset="0"/>
                <a:ea typeface="Jost Regular" pitchFamily="34" charset="-122"/>
                <a:cs typeface="Jost Regular" pitchFamily="34" charset="-120"/>
              </a:rPr>
              <a:t>Обеспечение доступа к дорожной инфраструктуре</a:t>
            </a:r>
            <a:endParaRPr lang="en-US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172</Words>
  <Application>Microsoft Office PowerPoint</Application>
  <PresentationFormat>Произвольный</PresentationFormat>
  <Paragraphs>39</Paragraphs>
  <Slides>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Jost Regular</vt:lpstr>
      <vt:lpstr>Calibri</vt:lpstr>
      <vt:lpstr>Aptos</vt:lpstr>
      <vt:lpstr>Jost Medium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Самохвалова Е.Н.</cp:lastModifiedBy>
  <cp:revision>4</cp:revision>
  <dcterms:created xsi:type="dcterms:W3CDTF">2024-03-30T05:25:32Z</dcterms:created>
  <dcterms:modified xsi:type="dcterms:W3CDTF">2024-04-04T07:56:00Z</dcterms:modified>
</cp:coreProperties>
</file>